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63" r:id="rId4"/>
    <p:sldId id="258" r:id="rId5"/>
    <p:sldId id="259" r:id="rId6"/>
    <p:sldId id="260" r:id="rId7"/>
    <p:sldId id="292" r:id="rId8"/>
    <p:sldId id="301" r:id="rId9"/>
    <p:sldId id="264" r:id="rId10"/>
    <p:sldId id="265" r:id="rId11"/>
    <p:sldId id="316" r:id="rId12"/>
    <p:sldId id="291" r:id="rId13"/>
    <p:sldId id="315" r:id="rId14"/>
    <p:sldId id="290" r:id="rId15"/>
    <p:sldId id="317" r:id="rId16"/>
    <p:sldId id="294" r:id="rId17"/>
    <p:sldId id="302" r:id="rId18"/>
    <p:sldId id="271" r:id="rId19"/>
    <p:sldId id="272" r:id="rId20"/>
    <p:sldId id="273" r:id="rId21"/>
    <p:sldId id="274" r:id="rId22"/>
    <p:sldId id="275" r:id="rId23"/>
    <p:sldId id="305" r:id="rId24"/>
    <p:sldId id="296" r:id="rId25"/>
    <p:sldId id="304" r:id="rId26"/>
    <p:sldId id="278" r:id="rId27"/>
    <p:sldId id="306" r:id="rId28"/>
    <p:sldId id="307" r:id="rId29"/>
    <p:sldId id="308" r:id="rId30"/>
    <p:sldId id="282" r:id="rId31"/>
    <p:sldId id="297" r:id="rId32"/>
    <p:sldId id="312" r:id="rId33"/>
    <p:sldId id="303" r:id="rId34"/>
    <p:sldId id="310" r:id="rId35"/>
    <p:sldId id="295" r:id="rId36"/>
    <p:sldId id="298" r:id="rId37"/>
    <p:sldId id="279" r:id="rId38"/>
    <p:sldId id="280" r:id="rId39"/>
    <p:sldId id="285" r:id="rId40"/>
    <p:sldId id="300" r:id="rId41"/>
    <p:sldId id="293" r:id="rId42"/>
    <p:sldId id="318" r:id="rId43"/>
    <p:sldId id="309" r:id="rId44"/>
  </p:sldIdLst>
  <p:sldSz cx="18288000" cy="10287000"/>
  <p:notesSz cx="6858000" cy="9144000"/>
  <p:embeddedFontLst>
    <p:embeddedFont>
      <p:font typeface="나눔스퀘어_ac" panose="020B0600000101010101" pitchFamily="50" charset="-127"/>
      <p:regular r:id="rId46"/>
    </p:embeddedFont>
    <p:embeddedFont>
      <p:font typeface="Cambria Math" panose="02040503050406030204" pitchFamily="18" charset="0"/>
      <p:regular r:id="rId47"/>
    </p:embeddedFont>
    <p:embeddedFont>
      <p:font typeface="Britannic Bold" panose="020B0903060703020204" pitchFamily="34" charset="0"/>
      <p:regular r:id="rId48"/>
    </p:embeddedFont>
    <p:embeddedFont>
      <p:font typeface="나눔스퀘어_ac Light" panose="020B0600000101010101" pitchFamily="50" charset="-127"/>
      <p:regular r:id="rId49"/>
    </p:embeddedFont>
    <p:embeddedFont>
      <p:font typeface="맑은 고딕" panose="020B0503020000020004" pitchFamily="50" charset="-127"/>
      <p:regular r:id="rId50"/>
      <p:bold r:id="rId51"/>
    </p:embeddedFont>
    <p:embeddedFont>
      <p:font typeface="나눔스퀘어_ac Bold" panose="020B0600000101010101" pitchFamily="50" charset="-127"/>
      <p:bold r:id="rId52"/>
    </p:embeddedFont>
    <p:embeddedFont>
      <p:font typeface="나눔스퀘어_ac ExtraBold" panose="020B0600000101010101" pitchFamily="50" charset="-127"/>
      <p:bold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3A21"/>
    <a:srgbClr val="FF8B7C"/>
    <a:srgbClr val="FFFFFF"/>
    <a:srgbClr val="FF7441"/>
    <a:srgbClr val="C12926"/>
    <a:srgbClr val="E6E6E6"/>
    <a:srgbClr val="FF3921"/>
    <a:srgbClr val="FF3A21"/>
    <a:srgbClr val="6671FA"/>
    <a:srgbClr val="FFD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9" autoAdjust="0"/>
    <p:restoredTop sz="95785" autoAdjust="0"/>
  </p:normalViewPr>
  <p:slideViewPr>
    <p:cSldViewPr>
      <p:cViewPr>
        <p:scale>
          <a:sx n="50" d="100"/>
          <a:sy n="50" d="100"/>
        </p:scale>
        <p:origin x="1152" y="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ocuments\01,%20&#44060;&#48156;\09,%202021%20KDT%20&#54644;&#52964;&#53668;%20&#45824;&#54924;\06,%20Submition\&#52628;&#44032;&#54876;&#50857;&#48169;&#50504;_&#49688;&#51061;&#44228;&#49328;&#44540;&#44144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'재생에너지 3020'!$A$6</c:f>
              <c:strCache>
                <c:ptCount val="1"/>
                <c:pt idx="0">
                  <c:v>설비용량</c:v>
                </c:pt>
              </c:strCache>
            </c:strRef>
          </c:tx>
          <c:spPr>
            <a:solidFill>
              <a:srgbClr val="3310A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NanumSquareOTF Bold" panose="020B0600000101010101" pitchFamily="34" charset="-127"/>
                    <a:ea typeface="NanumSquareOTF Bold" panose="020B0600000101010101" pitchFamily="34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'재생에너지 3020'!$B$5:$E$5</c:f>
              <c:numCache>
                <c:formatCode>General</c:formatCode>
                <c:ptCount val="4"/>
                <c:pt idx="0">
                  <c:v>2016</c:v>
                </c:pt>
                <c:pt idx="1">
                  <c:v>2022</c:v>
                </c:pt>
                <c:pt idx="2">
                  <c:v>2025</c:v>
                </c:pt>
                <c:pt idx="3">
                  <c:v>2030</c:v>
                </c:pt>
              </c:numCache>
            </c:numRef>
          </c:cat>
          <c:val>
            <c:numRef>
              <c:f>'재생에너지 3020'!$B$6:$E$6</c:f>
              <c:numCache>
                <c:formatCode>General</c:formatCode>
                <c:ptCount val="4"/>
                <c:pt idx="0">
                  <c:v>13.3</c:v>
                </c:pt>
                <c:pt idx="1">
                  <c:v>27.5</c:v>
                </c:pt>
                <c:pt idx="2">
                  <c:v>29.9</c:v>
                </c:pt>
                <c:pt idx="3">
                  <c:v>63.8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BB-BE41-BB52-FF7724C62ABA}"/>
            </c:ext>
          </c:extLst>
        </c:ser>
        <c:ser>
          <c:idx val="1"/>
          <c:order val="1"/>
          <c:tx>
            <c:strRef>
              <c:f>'재생에너지 3020'!$A$7</c:f>
              <c:strCache>
                <c:ptCount val="1"/>
                <c:pt idx="0">
                  <c:v>그린뉴딜 상향조정</c:v>
                </c:pt>
              </c:strCache>
            </c:strRef>
          </c:tx>
          <c:spPr>
            <a:solidFill>
              <a:srgbClr val="EE7844"/>
            </a:solidFill>
            <a:ln>
              <a:noFill/>
            </a:ln>
            <a:effectLst/>
          </c:spPr>
          <c:invertIfNegative val="0"/>
          <c:dLbls>
            <c:dLbl>
              <c:idx val="2"/>
              <c:layout>
                <c:manualLayout>
                  <c:x val="-6.6109060168614538E-3"/>
                  <c:y val="-7.3823885876530469E-17"/>
                </c:manualLayout>
              </c:layout>
              <c:tx>
                <c:rich>
                  <a:bodyPr/>
                  <a:lstStyle/>
                  <a:p>
                    <a:fld id="{895FEFDE-6590-4C1B-92F1-DC26D82C397C}" type="VALUE">
                      <a:rPr lang="en-US" altLang="ko-KR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24BB-BE41-BB52-FF7724C62AB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NanumSquareOTF Bold" panose="020B0600000101010101" pitchFamily="34" charset="-127"/>
                    <a:ea typeface="NanumSquareOTF Bold" panose="020B0600000101010101" pitchFamily="34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'재생에너지 3020'!$B$5:$E$5</c:f>
              <c:numCache>
                <c:formatCode>General</c:formatCode>
                <c:ptCount val="4"/>
                <c:pt idx="0">
                  <c:v>2016</c:v>
                </c:pt>
                <c:pt idx="1">
                  <c:v>2022</c:v>
                </c:pt>
                <c:pt idx="2">
                  <c:v>2025</c:v>
                </c:pt>
                <c:pt idx="3">
                  <c:v>2030</c:v>
                </c:pt>
              </c:numCache>
            </c:numRef>
          </c:cat>
          <c:val>
            <c:numRef>
              <c:f>'재생에너지 3020'!$B$7:$E$7</c:f>
              <c:numCache>
                <c:formatCode>General</c:formatCode>
                <c:ptCount val="4"/>
                <c:pt idx="2">
                  <c:v>12.8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4BB-BE41-BB52-FF7724C62AB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1565146879"/>
        <c:axId val="1565147295"/>
      </c:barChart>
      <c:catAx>
        <c:axId val="1565146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  <a:cs typeface="+mn-cs"/>
              </a:defRPr>
            </a:pPr>
            <a:endParaRPr lang="ko-KR"/>
          </a:p>
        </c:txPr>
        <c:crossAx val="1565147295"/>
        <c:crosses val="autoZero"/>
        <c:auto val="1"/>
        <c:lblAlgn val="ctr"/>
        <c:lblOffset val="100"/>
        <c:noMultiLvlLbl val="0"/>
      </c:catAx>
      <c:valAx>
        <c:axId val="1565147295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tx1">
                      <a:lumMod val="5000"/>
                      <a:lumOff val="95000"/>
                    </a:schemeClr>
                  </a:gs>
                  <a:gs pos="10000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  <a:cs typeface="+mn-cs"/>
              </a:defRPr>
            </a:pPr>
            <a:endParaRPr lang="ko-KR"/>
          </a:p>
        </c:txPr>
        <c:crossAx val="15651468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나눔스퀘어_ac" panose="020B0600000101010101" pitchFamily="50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나눔스퀘어_ac" panose="020B0600000101010101" pitchFamily="50" charset="-127"/>
              </a:defRPr>
            </a:lvl1pPr>
          </a:lstStyle>
          <a:p>
            <a:fld id="{08935231-14E4-4D47-BA23-8A5C5834E98F}" type="datetimeFigureOut">
              <a:rPr kumimoji="1" lang="ko-Kore-KR" altLang="en-US" smtClean="0"/>
              <a:pPr/>
              <a:t>08/19/2021</a:t>
            </a:fld>
            <a:endParaRPr kumimoji="1" lang="ko-Kore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나눔스퀘어_ac" panose="020B0600000101010101" pitchFamily="50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나눔스퀘어_ac" panose="020B0600000101010101" pitchFamily="50" charset="-127"/>
              </a:defRPr>
            </a:lvl1pPr>
          </a:lstStyle>
          <a:p>
            <a:fld id="{1DB83F48-3D80-7945-BC8F-D7CE7FD7CD70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61122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나눔스퀘어_ac" panose="020B0600000101010101" pitchFamily="50" charset="-127"/>
        <a:ea typeface="Gungsuh" panose="02030600000101010101" pitchFamily="18" charset="-127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나눔스퀘어_ac" panose="020B0600000101010101" pitchFamily="50" charset="-127"/>
        <a:ea typeface="Gungsuh" panose="02030600000101010101" pitchFamily="18" charset="-127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나눔스퀘어_ac" panose="020B0600000101010101" pitchFamily="50" charset="-127"/>
        <a:ea typeface="Gungsuh" panose="02030600000101010101" pitchFamily="18" charset="-127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나눔스퀘어_ac" panose="020B0600000101010101" pitchFamily="50" charset="-127"/>
        <a:ea typeface="Gungsuh" panose="02030600000101010101" pitchFamily="18" charset="-127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나눔스퀘어_ac" panose="020B0600000101010101" pitchFamily="50" charset="-127"/>
        <a:ea typeface="Gungsuh" panose="02030600000101010101" pitchFamily="18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원차트 컬러 바꿔주세요</a:t>
            </a:r>
            <a:r>
              <a:rPr lang="en-US" altLang="ko-KR"/>
              <a:t>! </a:t>
            </a:r>
            <a:r>
              <a:rPr lang="ko-KR" altLang="en-US"/>
              <a:t>아니면 </a:t>
            </a:r>
            <a:r>
              <a:rPr lang="en-US" altLang="ko-KR"/>
              <a:t>3</a:t>
            </a:r>
            <a:r>
              <a:rPr lang="ko-KR" altLang="en-US"/>
              <a:t>개 표 모두 비슷한 톤으로 변경해주세욥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746141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buFont typeface="Wingdings" pitchFamily="2" charset="2"/>
              <a:buChar char="§"/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성능이  좋은 모델을 만들기 위해 파라미터값에 변화를 주며 학습을 시킴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optimizer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를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Adam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으로 설정하고 과거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7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일의 데이터를 학습시키고 예측하는 모델이 가장 예측 정확도가 높게 나옴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25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59961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LSTM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은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RNN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의 변형 버전이며 긴 시퀀스 데이터에서 성능이 떨어지는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RNN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의 특성을 보완하여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/>
            </a:r>
            <a:b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</a:b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시계열처럼 긴 자료를 가지고 모델링할 때 쓰임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Multi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step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model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을 통해 과거의 데이터를 바탕으로 미래의 연속적인 값을 예측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미래의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24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시간에 해당되는 값을 예측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양방향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LSTM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모델을 통해 이전의 기억뿐만 아니라 이후에 무엇이 올것인지도 반영하여 학습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" altLang="ko-Kore-KR">
                <a:ea typeface="나눔스퀘어_ac" panose="020B0600000101010101" pitchFamily="50" charset="-127"/>
              </a:rPr>
              <a:t>LSTM</a:t>
            </a:r>
            <a:r>
              <a:rPr lang="ko-KR" altLang="en-US">
                <a:ea typeface="나눔스퀘어_ac" panose="020B0600000101010101" pitchFamily="50" charset="-127"/>
              </a:rPr>
              <a:t>도 </a:t>
            </a:r>
            <a:r>
              <a:rPr lang="en" altLang="ko-Kore-KR">
                <a:ea typeface="나눔스퀘어_ac" panose="020B0600000101010101" pitchFamily="50" charset="-127"/>
              </a:rPr>
              <a:t>RNN</a:t>
            </a:r>
            <a:r>
              <a:rPr lang="ko-KR" altLang="en-US">
                <a:ea typeface="나눔스퀘어_ac" panose="020B0600000101010101" pitchFamily="50" charset="-127"/>
              </a:rPr>
              <a:t>과 같은 체인 구조로 되어 있지만</a:t>
            </a:r>
            <a:r>
              <a:rPr lang="en-US" altLang="ko-KR">
                <a:ea typeface="나눔스퀘어_ac" panose="020B0600000101010101" pitchFamily="50" charset="-127"/>
              </a:rPr>
              <a:t>, </a:t>
            </a:r>
            <a:r>
              <a:rPr lang="ko-KR" altLang="en-US">
                <a:ea typeface="나눔스퀘어_ac" panose="020B0600000101010101" pitchFamily="50" charset="-127"/>
              </a:rPr>
              <a:t>반복 모듈은 단순한 한 개의 </a:t>
            </a:r>
            <a:r>
              <a:rPr lang="en" altLang="ko-Kore-KR">
                <a:ea typeface="나눔스퀘어_ac" panose="020B0600000101010101" pitchFamily="50" charset="-127"/>
              </a:rPr>
              <a:t>tanh layer</a:t>
            </a:r>
            <a:r>
              <a:rPr lang="ko-KR" altLang="en-US">
                <a:ea typeface="나눔스퀘어_ac" panose="020B0600000101010101" pitchFamily="50" charset="-127"/>
              </a:rPr>
              <a:t>가 아닌 </a:t>
            </a:r>
            <a:r>
              <a:rPr lang="en-US" altLang="ko-KR">
                <a:ea typeface="나눔스퀘어_ac" panose="020B0600000101010101" pitchFamily="50" charset="-127"/>
              </a:rPr>
              <a:t>4</a:t>
            </a:r>
            <a:r>
              <a:rPr lang="ko-KR" altLang="en-US">
                <a:ea typeface="나눔스퀘어_ac" panose="020B0600000101010101" pitchFamily="50" charset="-127"/>
              </a:rPr>
              <a:t>개의 </a:t>
            </a:r>
            <a:r>
              <a:rPr lang="en" altLang="ko-Kore-KR">
                <a:ea typeface="나눔스퀘어_ac" panose="020B0600000101010101" pitchFamily="50" charset="-127"/>
              </a:rPr>
              <a:t>layer</a:t>
            </a:r>
            <a:r>
              <a:rPr lang="ko-KR" altLang="en-US">
                <a:ea typeface="나눔스퀘어_ac" panose="020B0600000101010101" pitchFamily="50" charset="-127"/>
              </a:rPr>
              <a:t>가 서로 정보를 주고받는 구조</a:t>
            </a:r>
            <a:endParaRPr lang="en-US" altLang="ko-KR"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ea typeface="나눔스퀘어_ac" panose="020B0600000101010101" pitchFamily="50" charset="-127"/>
              </a:rPr>
              <a:t>Cell state : </a:t>
            </a:r>
            <a:r>
              <a:rPr lang="ko-KR" altLang="en-US">
                <a:ea typeface="나눔스퀘어_ac" panose="020B0600000101010101" pitchFamily="50" charset="-127"/>
              </a:rPr>
              <a:t>정보가 바뀌지 않고 그대로 흐르도록 하는 역할</a:t>
            </a:r>
            <a:endParaRPr lang="en-US" altLang="ko-KR"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Forget gate : cell state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에서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sigmoid layer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를 거쳐 어떤 정보를 버릴 것인지 정함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Input gate :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앞으로 들어오는 새로운 정보 중 어떤 것을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cell state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에 저장할 것인지 정함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Cell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state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update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: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이전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gate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에서 버릴 정보들과 업데이트할 정보들을 정했다면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Cell state update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과정에서 업데이트를 진행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Output gate :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어떤 정보를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output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으로 내보낼지 정함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27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62493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buFont typeface="Wingdings" pitchFamily="2" charset="2"/>
              <a:buChar char="§"/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성능이  좋은 모델을 만들기 위해 파라미터값에 변화를 주며 학습을 시킴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optimizer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를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Adam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으로 설정하고 과거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7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일의 데이터를 학습시키고 예측하는 모델이 가장 예측 정확도가 높게 나옴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28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12793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1. WBS </a:t>
            </a:r>
            <a:r>
              <a:rPr lang="ko-KR" altLang="en-US"/>
              <a:t>업데이트 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9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81239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10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28118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11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90188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*</a:t>
            </a:r>
            <a:r>
              <a:rPr lang="ko-KR" altLang="en-US"/>
              <a:t>요기는 그래프 수정</a:t>
            </a:r>
            <a:r>
              <a:rPr lang="en-US" altLang="ko-KR"/>
              <a:t>(</a:t>
            </a:r>
            <a:r>
              <a:rPr lang="ko-KR" altLang="en-US"/>
              <a:t>흰색배경으로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14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03732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15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67465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69596" lvl="1" indent="-342900">
              <a:lnSpc>
                <a:spcPts val="2940"/>
              </a:lnSpc>
              <a:buFont typeface="Wingdings" pitchFamily="2" charset="2"/>
              <a:buChar char="§"/>
            </a:pP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시계열 분해법을 적용하여 계절성을 파악한 결과 계절성을 파악하기 힘듬</a:t>
            </a:r>
          </a:p>
          <a:p>
            <a:pPr marL="569596" lvl="1" indent="-342900">
              <a:lnSpc>
                <a:spcPts val="2940"/>
              </a:lnSpc>
              <a:buFont typeface="Wingdings" pitchFamily="2" charset="2"/>
              <a:buChar char="§"/>
            </a:pP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ACF, PACF 그래프를 그린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 ACF에서 소멸하는 sin 함수 형태 → 임의 파라미터로 (1,0,0) 적용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21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9769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b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그래프 크기 키우거나 </a:t>
            </a:r>
            <a:r>
              <a:rPr lang="en-US" altLang="ko-KR" b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</a:t>
            </a:r>
            <a:r>
              <a:rPr lang="ko-KR" altLang="en-US" b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화질 변경 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22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14924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LSTM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은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RNN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의 변형 버전이며 긴 시퀀스 데이터에서 성능이 떨어지는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RNN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의 특성을 보완하여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/>
            </a:r>
            <a:b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</a:b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시계열처럼 긴 자료를 가지고 모델링할 때 쓰임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Multi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step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model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을 통해 과거의 데이터를 바탕으로 미래의 연속적인 값을 예측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미래의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24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시간에 해당되는 값을 예측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양방향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LSTM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모델을 통해 이전의 기억뿐만 아니라 이후에 무엇이 올것인지도 반영하여 학습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" altLang="ko-Kore-KR">
                <a:ea typeface="나눔스퀘어_ac" panose="020B0600000101010101" pitchFamily="50" charset="-127"/>
              </a:rPr>
              <a:t>LSTM</a:t>
            </a:r>
            <a:r>
              <a:rPr lang="ko-KR" altLang="en-US">
                <a:ea typeface="나눔스퀘어_ac" panose="020B0600000101010101" pitchFamily="50" charset="-127"/>
              </a:rPr>
              <a:t>도 </a:t>
            </a:r>
            <a:r>
              <a:rPr lang="en" altLang="ko-Kore-KR">
                <a:ea typeface="나눔스퀘어_ac" panose="020B0600000101010101" pitchFamily="50" charset="-127"/>
              </a:rPr>
              <a:t>RNN</a:t>
            </a:r>
            <a:r>
              <a:rPr lang="ko-KR" altLang="en-US">
                <a:ea typeface="나눔스퀘어_ac" panose="020B0600000101010101" pitchFamily="50" charset="-127"/>
              </a:rPr>
              <a:t>과 같은 체인 구조로 되어 있지만</a:t>
            </a:r>
            <a:r>
              <a:rPr lang="en-US" altLang="ko-KR">
                <a:ea typeface="나눔스퀘어_ac" panose="020B0600000101010101" pitchFamily="50" charset="-127"/>
              </a:rPr>
              <a:t>, </a:t>
            </a:r>
            <a:r>
              <a:rPr lang="ko-KR" altLang="en-US">
                <a:ea typeface="나눔스퀘어_ac" panose="020B0600000101010101" pitchFamily="50" charset="-127"/>
              </a:rPr>
              <a:t>반복 모듈은 단순한 한 개의 </a:t>
            </a:r>
            <a:r>
              <a:rPr lang="en" altLang="ko-Kore-KR">
                <a:ea typeface="나눔스퀘어_ac" panose="020B0600000101010101" pitchFamily="50" charset="-127"/>
              </a:rPr>
              <a:t>tanh layer</a:t>
            </a:r>
            <a:r>
              <a:rPr lang="ko-KR" altLang="en-US">
                <a:ea typeface="나눔스퀘어_ac" panose="020B0600000101010101" pitchFamily="50" charset="-127"/>
              </a:rPr>
              <a:t>가 아닌 </a:t>
            </a:r>
            <a:r>
              <a:rPr lang="en-US" altLang="ko-KR">
                <a:ea typeface="나눔스퀘어_ac" panose="020B0600000101010101" pitchFamily="50" charset="-127"/>
              </a:rPr>
              <a:t>4</a:t>
            </a:r>
            <a:r>
              <a:rPr lang="ko-KR" altLang="en-US">
                <a:ea typeface="나눔스퀘어_ac" panose="020B0600000101010101" pitchFamily="50" charset="-127"/>
              </a:rPr>
              <a:t>개의 </a:t>
            </a:r>
            <a:r>
              <a:rPr lang="en" altLang="ko-Kore-KR">
                <a:ea typeface="나눔스퀘어_ac" panose="020B0600000101010101" pitchFamily="50" charset="-127"/>
              </a:rPr>
              <a:t>layer</a:t>
            </a:r>
            <a:r>
              <a:rPr lang="ko-KR" altLang="en-US">
                <a:ea typeface="나눔스퀘어_ac" panose="020B0600000101010101" pitchFamily="50" charset="-127"/>
              </a:rPr>
              <a:t>가 서로 정보를 주고받는 구조</a:t>
            </a:r>
            <a:endParaRPr lang="en-US" altLang="ko-KR"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ea typeface="나눔스퀘어_ac" panose="020B0600000101010101" pitchFamily="50" charset="-127"/>
              </a:rPr>
              <a:t>Cell state : </a:t>
            </a:r>
            <a:r>
              <a:rPr lang="ko-KR" altLang="en-US">
                <a:ea typeface="나눔스퀘어_ac" panose="020B0600000101010101" pitchFamily="50" charset="-127"/>
              </a:rPr>
              <a:t>정보가 바뀌지 않고 그대로 흐르도록 하는 역할</a:t>
            </a:r>
            <a:endParaRPr lang="en-US" altLang="ko-KR"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Forget gate : cell state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에서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sigmoid layer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를 거쳐 어떤 정보를 버릴 것인지 정함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Input gate :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앞으로 들어오는 새로운 정보 중 어떤 것을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cell state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에 저장할 것인지 정함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Cell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state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update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: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이전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gate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에서 버릴 정보들과 업데이트할 정보들을 정했다면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Cell state update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과정에서 업데이트를 진행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Output gate :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어떤 정보를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output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으로 내보낼지 정함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24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53622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26AA6512-F23A-A74D-BDA3-91A9382DDE6B}" type="datetime1">
              <a:rPr lang="ko-KR" altLang="en-US" smtClean="0"/>
              <a:pPr/>
              <a:t>2021-08-19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0ECC046-DC00-CD4A-B1B0-D5FCDC2D5E3C}" type="datetime1">
              <a:rPr lang="ko-KR" altLang="en-US" smtClean="0"/>
              <a:pPr/>
              <a:t>2021-08-19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5BF6B007-B518-D64C-974B-8DC24FD2B083}" type="datetime1">
              <a:rPr lang="ko-KR" altLang="en-US" smtClean="0"/>
              <a:pPr/>
              <a:t>2021-08-19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21F61F65-DF03-5F48-A502-BDC1AC2D917F}" type="datetime1">
              <a:rPr lang="ko-KR" altLang="en-US" smtClean="0"/>
              <a:pPr/>
              <a:t>2021-08-19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51E7281-EFD9-8344-8952-5EC4C65B19AB}" type="datetime1">
              <a:rPr lang="ko-KR" altLang="en-US" smtClean="0"/>
              <a:pPr/>
              <a:t>2021-08-19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EC6C284D-A199-5A4C-B6AA-891AF0450D70}" type="datetime1">
              <a:rPr lang="ko-KR" altLang="en-US" smtClean="0"/>
              <a:pPr/>
              <a:t>2021-08-19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BEA5CA32-6A40-2042-A59E-DB567CA7829B}" type="datetime1">
              <a:rPr lang="ko-KR" altLang="en-US" smtClean="0"/>
              <a:pPr/>
              <a:t>2021-08-19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4F0073A7-E733-6B4F-A80A-1CF15F9BFFFF}" type="datetime1">
              <a:rPr lang="ko-KR" altLang="en-US" smtClean="0"/>
              <a:pPr/>
              <a:t>2021-08-19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9D27C992-11A9-A444-9A77-AC10E8CFC97D}" type="datetime1">
              <a:rPr lang="ko-KR" altLang="en-US" smtClean="0"/>
              <a:pPr/>
              <a:t>2021-08-19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5035387" y="9639299"/>
            <a:ext cx="2895600" cy="365125"/>
          </a:xfrm>
        </p:spPr>
        <p:txBody>
          <a:bodyPr/>
          <a:lstStyle>
            <a:lvl1pPr algn="r">
              <a:defRPr sz="1600" b="0" i="0">
                <a:solidFill>
                  <a:srgbClr val="FF392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57013" y="9639300"/>
            <a:ext cx="2133600" cy="365125"/>
          </a:xfrm>
        </p:spPr>
        <p:txBody>
          <a:bodyPr/>
          <a:lstStyle>
            <a:lvl1pPr algn="l">
              <a:defRPr sz="1700">
                <a:solidFill>
                  <a:srgbClr val="FF3921"/>
                </a:solidFill>
                <a:latin typeface="+mn-ea"/>
                <a:ea typeface="+mn-ea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CBBAA389-F840-3241-A9D8-FCCC161CE76F}"/>
              </a:ext>
            </a:extLst>
          </p:cNvPr>
          <p:cNvSpPr/>
          <p:nvPr userDrawn="1"/>
        </p:nvSpPr>
        <p:spPr>
          <a:xfrm>
            <a:off x="0" y="213706"/>
            <a:ext cx="357013" cy="1086030"/>
          </a:xfrm>
          <a:prstGeom prst="rect">
            <a:avLst/>
          </a:prstGeom>
          <a:solidFill>
            <a:srgbClr val="FF3A21"/>
          </a:solidFill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4363700" y="9087133"/>
            <a:ext cx="2895600" cy="365125"/>
          </a:xfrm>
        </p:spPr>
        <p:txBody>
          <a:bodyPr/>
          <a:lstStyle>
            <a:lvl1pPr algn="r">
              <a:defRPr sz="1700" b="0" i="0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8008" y="9053185"/>
            <a:ext cx="2133600" cy="365125"/>
          </a:xfrm>
        </p:spPr>
        <p:txBody>
          <a:bodyPr/>
          <a:lstStyle>
            <a:lvl1pPr algn="l">
              <a:defRPr sz="1700">
                <a:solidFill>
                  <a:srgbClr val="FF392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CBBAA389-F840-3241-A9D8-FCCC161CE76F}"/>
              </a:ext>
            </a:extLst>
          </p:cNvPr>
          <p:cNvSpPr/>
          <p:nvPr userDrawn="1"/>
        </p:nvSpPr>
        <p:spPr>
          <a:xfrm>
            <a:off x="0" y="213706"/>
            <a:ext cx="357013" cy="1086030"/>
          </a:xfrm>
          <a:prstGeom prst="rect">
            <a:avLst/>
          </a:prstGeom>
          <a:solidFill>
            <a:srgbClr val="FF3A21"/>
          </a:solidFill>
        </p:spPr>
        <p:txBody>
          <a:bodyPr/>
          <a:lstStyle/>
          <a:p>
            <a:endParaRPr lang="ko-Kore-KR" altLang="en-US" b="0" i="0" dirty="0">
              <a:latin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686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59735D58-B894-DB46-8D14-3E6EFA01B7A5}" type="datetime1">
              <a:rPr lang="ko-KR" altLang="en-US" smtClean="0"/>
              <a:pPr/>
              <a:t>2021-08-19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Gungsuh" panose="02030600000101010101" pitchFamily="18" charset="-127"/>
              </a:defRPr>
            </a:lvl1pPr>
          </a:lstStyle>
          <a:p>
            <a:fld id="{E86866C5-0994-5E42-81B8-48C84A9C3A0B}" type="datetime1">
              <a:rPr lang="ko-KR" altLang="en-US" smtClean="0"/>
              <a:pPr/>
              <a:t>2021-08-19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Gungsuh" panose="02030600000101010101" pitchFamily="18" charset="-127"/>
              </a:defRPr>
            </a:lvl1pPr>
          </a:lstStyle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나눔스퀘어_ac" panose="020B0600000101010101" pitchFamily="50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나눔스퀘어_ac" panose="020B0600000101010101" pitchFamily="50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1"/>
          </a:solidFill>
          <a:latin typeface="나눔스퀘어_ac" panose="020B0600000101010101" pitchFamily="50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tx1"/>
          </a:solidFill>
          <a:latin typeface="나눔스퀘어_ac" panose="020B0600000101010101" pitchFamily="50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tx1"/>
          </a:solidFill>
          <a:latin typeface="나눔스퀘어_ac" panose="020B0600000101010101" pitchFamily="50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tx1"/>
          </a:solidFill>
          <a:latin typeface="나눔스퀘어_ac" panose="020B0600000101010101" pitchFamily="50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tiff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4.svg"/><Relationship Id="rId4" Type="http://schemas.openxmlformats.org/officeDocument/2006/relationships/image" Target="../media/image60.png"/><Relationship Id="rId9" Type="http://schemas.openxmlformats.org/officeDocument/2006/relationships/image" Target="../media/image68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70.svg"/><Relationship Id="rId7" Type="http://schemas.openxmlformats.org/officeDocument/2006/relationships/image" Target="../media/image75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79.svg"/><Relationship Id="rId5" Type="http://schemas.openxmlformats.org/officeDocument/2006/relationships/image" Target="../media/image73.svg"/><Relationship Id="rId10" Type="http://schemas.openxmlformats.org/officeDocument/2006/relationships/image" Target="../media/image67.png"/><Relationship Id="rId4" Type="http://schemas.openxmlformats.org/officeDocument/2006/relationships/image" Target="../media/image64.png"/><Relationship Id="rId9" Type="http://schemas.openxmlformats.org/officeDocument/2006/relationships/image" Target="../media/image77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9.png"/><Relationship Id="rId7" Type="http://schemas.openxmlformats.org/officeDocument/2006/relationships/image" Target="../media/image7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3881287"/>
            <a:ext cx="3130363" cy="0"/>
          </a:xfrm>
          <a:prstGeom prst="line">
            <a:avLst/>
          </a:prstGeom>
          <a:ln w="7620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23435" b="47005"/>
          <a:stretch>
            <a:fillRect/>
          </a:stretch>
        </p:blipFill>
        <p:spPr>
          <a:xfrm>
            <a:off x="1028700" y="5295900"/>
            <a:ext cx="16230600" cy="319839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4845" y="1790995"/>
            <a:ext cx="16230600" cy="185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28"/>
              </a:lnSpc>
            </a:pP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기상</a:t>
            </a:r>
            <a:r>
              <a:rPr lang="en-US" sz="6600" spc="-310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자료를</a:t>
            </a:r>
            <a:r>
              <a:rPr lang="en-US" sz="6600" spc="-310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이용한</a:t>
            </a:r>
            <a:r>
              <a:rPr lang="en-US" sz="6600" spc="-310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pPr>
              <a:lnSpc>
                <a:spcPts val="7128"/>
              </a:lnSpc>
            </a:pP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태양광</a:t>
            </a:r>
            <a:r>
              <a:rPr lang="en-US" sz="6600" spc="-310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발전</a:t>
            </a:r>
            <a:r>
              <a:rPr lang="en-US" sz="6600" spc="-310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</a:t>
            </a:r>
            <a:r>
              <a:rPr lang="en-US" sz="6600" spc="-310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</a:t>
            </a:r>
            <a:r>
              <a:rPr lang="en-US" sz="6600" spc="-310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</a:t>
            </a:r>
            <a:endParaRPr lang="en-US" sz="6600" spc="-310" dirty="0">
              <a:solidFill>
                <a:srgbClr val="FF3A2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 rot="17453">
            <a:off x="1080821" y="4054632"/>
            <a:ext cx="6156484" cy="78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9"/>
              </a:lnSpc>
            </a:pPr>
            <a:r>
              <a:rPr lang="ko-KR" altLang="en-US" sz="2000">
                <a:solidFill>
                  <a:srgbClr val="FF7441"/>
                </a:solidFill>
                <a:latin typeface="+mn-ea"/>
              </a:rPr>
              <a:t>솔라시도</a:t>
            </a:r>
            <a:endParaRPr lang="en-US" altLang="ko-KR" sz="2000">
              <a:solidFill>
                <a:srgbClr val="FF7441"/>
              </a:solidFill>
              <a:latin typeface="+mn-ea"/>
            </a:endParaRPr>
          </a:p>
          <a:p>
            <a:r>
              <a:rPr lang="en-US" sz="2000">
                <a:solidFill>
                  <a:srgbClr val="FF7441"/>
                </a:solidFill>
                <a:latin typeface="+mn-ea"/>
              </a:rPr>
              <a:t>강주영</a:t>
            </a:r>
            <a:r>
              <a:rPr lang="en-US" sz="2000" dirty="0">
                <a:solidFill>
                  <a:srgbClr val="FF7441"/>
                </a:solidFill>
                <a:latin typeface="+mn-ea"/>
              </a:rPr>
              <a:t>, </a:t>
            </a:r>
            <a:r>
              <a:rPr lang="en-US" sz="2000" dirty="0" err="1">
                <a:solidFill>
                  <a:srgbClr val="FF7441"/>
                </a:solidFill>
                <a:latin typeface="+mn-ea"/>
              </a:rPr>
              <a:t>고아름</a:t>
            </a:r>
            <a:r>
              <a:rPr lang="en-US" sz="2000" dirty="0">
                <a:solidFill>
                  <a:srgbClr val="FF7441"/>
                </a:solidFill>
                <a:latin typeface="+mn-ea"/>
              </a:rPr>
              <a:t>, </a:t>
            </a:r>
            <a:r>
              <a:rPr lang="en-US" sz="2000" dirty="0" err="1">
                <a:solidFill>
                  <a:srgbClr val="FF7441"/>
                </a:solidFill>
                <a:latin typeface="+mn-ea"/>
              </a:rPr>
              <a:t>김윤희</a:t>
            </a:r>
            <a:r>
              <a:rPr lang="en-US" sz="2000" dirty="0">
                <a:solidFill>
                  <a:srgbClr val="FF7441"/>
                </a:solidFill>
                <a:latin typeface="+mn-ea"/>
              </a:rPr>
              <a:t>, </a:t>
            </a:r>
            <a:r>
              <a:rPr lang="en-US" sz="2000" dirty="0" err="1">
                <a:solidFill>
                  <a:srgbClr val="FF7441"/>
                </a:solidFill>
                <a:latin typeface="+mn-ea"/>
              </a:rPr>
              <a:t>유화영</a:t>
            </a:r>
            <a:endParaRPr lang="en-US" sz="2000" dirty="0">
              <a:solidFill>
                <a:srgbClr val="FF7441"/>
              </a:solidFill>
              <a:latin typeface="+mn-e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62000" y="9635670"/>
            <a:ext cx="2324499" cy="398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74"/>
              </a:lnSpc>
            </a:pPr>
            <a:r>
              <a:rPr lang="en-US" sz="2000" spc="307" dirty="0">
                <a:solidFill>
                  <a:srgbClr val="FF3A21"/>
                </a:solidFill>
                <a:latin typeface="+mn-ea"/>
              </a:rPr>
              <a:t>1조 </a:t>
            </a:r>
            <a:r>
              <a:rPr lang="en-US" sz="2000" spc="307" dirty="0" err="1">
                <a:solidFill>
                  <a:srgbClr val="FF3A21"/>
                </a:solidFill>
                <a:latin typeface="+mn-ea"/>
              </a:rPr>
              <a:t>솔라시도</a:t>
            </a:r>
            <a:endParaRPr lang="en-US" sz="2000" spc="307" dirty="0">
              <a:solidFill>
                <a:srgbClr val="FF3A21"/>
              </a:solidFill>
              <a:latin typeface="+mn-ea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228600" y="9657354"/>
            <a:ext cx="398058" cy="398058"/>
          </a:xfrm>
          <a:prstGeom prst="rect">
            <a:avLst/>
          </a:prstGeom>
        </p:spPr>
      </p:pic>
      <p:sp>
        <p:nvSpPr>
          <p:cNvPr id="9" name="AutoShape 8">
            <a:extLst>
              <a:ext uri="{FF2B5EF4-FFF2-40B4-BE49-F238E27FC236}">
                <a16:creationId xmlns:a16="http://schemas.microsoft.com/office/drawing/2014/main" id="{4D58E52F-E435-4B68-96F4-2F5602B4FE87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5135880" y="7810587"/>
            <a:ext cx="6598276" cy="309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00"/>
              </a:lnSpc>
              <a:spcBef>
                <a:spcPct val="0"/>
              </a:spcBef>
            </a:pP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*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차왕철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(2015),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태양광발전에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영향을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미치는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요소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분석을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통한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연간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발전량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예측에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관한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연구</a:t>
            </a:r>
            <a:endParaRPr lang="en-US" sz="1400" dirty="0">
              <a:solidFill>
                <a:srgbClr val="000000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A070A6D-7155-0946-8B33-EA578D5C2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BA95163-5C20-E64F-8574-6AF6EACB6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DA29F7C3-F937-1F44-A40D-50D41235F4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807573"/>
              </p:ext>
            </p:extLst>
          </p:nvPr>
        </p:nvGraphicFramePr>
        <p:xfrm>
          <a:off x="5105400" y="2121960"/>
          <a:ext cx="10913653" cy="56886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014">
                  <a:extLst>
                    <a:ext uri="{9D8B030D-6E8A-4147-A177-3AD203B41FA5}">
                      <a16:colId xmlns:a16="http://schemas.microsoft.com/office/drawing/2014/main" val="1843526841"/>
                    </a:ext>
                  </a:extLst>
                </a:gridCol>
                <a:gridCol w="8041639">
                  <a:extLst>
                    <a:ext uri="{9D8B030D-6E8A-4147-A177-3AD203B41FA5}">
                      <a16:colId xmlns:a16="http://schemas.microsoft.com/office/drawing/2014/main" val="2143930563"/>
                    </a:ext>
                  </a:extLst>
                </a:gridCol>
              </a:tblGrid>
              <a:tr h="5921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태양광 발전에 영향을 미치는 </a:t>
                      </a:r>
                      <a:r>
                        <a:rPr lang="ko-KR" altLang="en-US" b="0" i="0" dirty="0" smtClean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요소</a:t>
                      </a:r>
                      <a:r>
                        <a:rPr lang="en-US" altLang="ko-KR" b="0" i="0" baseline="30000" dirty="0" smtClean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5)</a:t>
                      </a:r>
                      <a:endParaRPr lang="ko-KR" altLang="en-US" b="0" i="0" baseline="30000" dirty="0">
                        <a:solidFill>
                          <a:schemeClr val="bg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8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9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613544"/>
                  </a:ext>
                </a:extLst>
              </a:tr>
              <a:tr h="91344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기상요소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태양광 발전에 직접 영향을 미치는 기상요소</a:t>
                      </a:r>
                      <a:endParaRPr lang="en-US" altLang="ko-KR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예</a:t>
                      </a:r>
                      <a:r>
                        <a:rPr lang="en-US" altLang="ko-KR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)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일사량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일조시간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운량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강우량 등</a:t>
                      </a:r>
                      <a:endParaRPr lang="ko-KR" altLang="en-US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09081"/>
                  </a:ext>
                </a:extLst>
              </a:tr>
              <a:tr h="91344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태양전지의 효율에 영향을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미치는 요소</a:t>
                      </a:r>
                      <a:endParaRPr lang="en-US" altLang="ko-KR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예</a:t>
                      </a:r>
                      <a:r>
                        <a:rPr lang="en-US" altLang="ko-KR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)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온도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풍속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황사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미세먼지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연무 등</a:t>
                      </a:r>
                      <a:endParaRPr lang="ko-KR" altLang="en-US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432461"/>
                  </a:ext>
                </a:extLst>
              </a:tr>
              <a:tr h="9134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지리요소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태양광 발전 설비의 설치위치 </a:t>
                      </a:r>
                      <a:endParaRPr lang="en-US" altLang="ko-KR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예</a:t>
                      </a:r>
                      <a:r>
                        <a:rPr lang="en-US" altLang="ko-KR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)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위도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해발높이 등</a:t>
                      </a:r>
                      <a:endParaRPr lang="ko-KR" altLang="en-US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25614"/>
                  </a:ext>
                </a:extLst>
              </a:tr>
              <a:tr h="91344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설비요소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모듈의 설치형태 및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설치 각도</a:t>
                      </a:r>
                      <a:endParaRPr lang="en-US" altLang="ko-KR" b="0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예</a:t>
                      </a:r>
                      <a:r>
                        <a:rPr lang="en-US" altLang="ko-KR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)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고정형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고정가변형</a:t>
                      </a:r>
                      <a:r>
                        <a:rPr lang="en-US" altLang="ko-KR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추적형</a:t>
                      </a:r>
                      <a:endParaRPr lang="ko-KR" altLang="en-US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655333"/>
                  </a:ext>
                </a:extLst>
              </a:tr>
              <a:tr h="91344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발전설비의 효율</a:t>
                      </a:r>
                      <a:endParaRPr lang="en-US" altLang="ko-KR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예</a:t>
                      </a:r>
                      <a:r>
                        <a:rPr lang="en-US" altLang="ko-KR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)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변압기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인버터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모듈 등</a:t>
                      </a:r>
                      <a:endParaRPr lang="ko-KR" altLang="en-US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5378558"/>
                  </a:ext>
                </a:extLst>
              </a:tr>
              <a:tr h="529218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선로손실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전압강하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유지보수 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680929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1007FDFF-0923-824C-AEB2-D4B0CCEE5677}"/>
              </a:ext>
            </a:extLst>
          </p:cNvPr>
          <p:cNvGrpSpPr/>
          <p:nvPr/>
        </p:nvGrpSpPr>
        <p:grpSpPr>
          <a:xfrm>
            <a:off x="1828800" y="3838516"/>
            <a:ext cx="2136972" cy="2119161"/>
            <a:chOff x="1776026" y="3888256"/>
            <a:chExt cx="2136972" cy="2119161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E1520F4-034E-B44F-8315-FB3A11D497B9}"/>
                </a:ext>
              </a:extLst>
            </p:cNvPr>
            <p:cNvSpPr/>
            <p:nvPr/>
          </p:nvSpPr>
          <p:spPr>
            <a:xfrm>
              <a:off x="1776026" y="3888256"/>
              <a:ext cx="2136972" cy="2119161"/>
            </a:xfrm>
            <a:prstGeom prst="ellipse">
              <a:avLst/>
            </a:prstGeom>
            <a:solidFill>
              <a:srgbClr val="FF3921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A4788F2-8D40-7F4B-90F8-45EBFA94B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127" y="4194494"/>
              <a:ext cx="1512770" cy="1500162"/>
            </a:xfrm>
            <a:prstGeom prst="rect">
              <a:avLst/>
            </a:prstGeom>
          </p:spPr>
        </p:pic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BD25A01B-8C95-42BD-97AE-9F4032938200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973C688C-2339-487E-8D47-D8B03C999CAF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727ACDBF-50E1-4FB5-B628-EF8B4137202F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94FF70E1-9C55-4FA7-B353-8D7696AD757A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51F12F-5778-4DB2-9FDB-77521F22A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15" name="Group 5">
            <a:extLst>
              <a:ext uri="{FF2B5EF4-FFF2-40B4-BE49-F238E27FC236}">
                <a16:creationId xmlns:a16="http://schemas.microsoft.com/office/drawing/2014/main" id="{1AD8EE0C-7B72-4410-8DF5-0D45E8AA50B9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3CA1690E-0C09-463F-9553-85192639ADB3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E257EB13-2EE6-4A87-A87F-5F805EE3A3FC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</a:p>
          </p:txBody>
        </p:sp>
      </p:grpSp>
      <p:sp>
        <p:nvSpPr>
          <p:cNvPr id="28" name="AutoShape 8">
            <a:extLst>
              <a:ext uri="{FF2B5EF4-FFF2-40B4-BE49-F238E27FC236}">
                <a16:creationId xmlns:a16="http://schemas.microsoft.com/office/drawing/2014/main" id="{D9561366-76D9-46FE-92F1-33830BC6D0F4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>
            <a:extLst>
              <a:ext uri="{FF2B5EF4-FFF2-40B4-BE49-F238E27FC236}">
                <a16:creationId xmlns:a16="http://schemas.microsoft.com/office/drawing/2014/main" id="{168D3567-7C32-9C49-9F77-0EA90B51DEA7}"/>
              </a:ext>
            </a:extLst>
          </p:cNvPr>
          <p:cNvSpPr/>
          <p:nvPr/>
        </p:nvSpPr>
        <p:spPr>
          <a:xfrm rot="5400000">
            <a:off x="5807738" y="5308208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026" name="Picture 2" descr="http://koreasolarsys.co.kr/coding/sub2/images/s1_2_img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79" y="3935388"/>
            <a:ext cx="7292409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9">
            <a:extLst>
              <a:ext uri="{FF2B5EF4-FFF2-40B4-BE49-F238E27FC236}">
                <a16:creationId xmlns:a16="http://schemas.microsoft.com/office/drawing/2014/main" id="{8278DEBD-3894-E24A-8A75-5F3F3D293AA9}"/>
              </a:ext>
            </a:extLst>
          </p:cNvPr>
          <p:cNvSpPr txBox="1"/>
          <p:nvPr/>
        </p:nvSpPr>
        <p:spPr>
          <a:xfrm>
            <a:off x="2438969" y="8790470"/>
            <a:ext cx="4563115" cy="333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Fig.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태양기상자원지도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일사량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국립기상과학원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en-US" altLang="ko-KR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8)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8278DEBD-3894-E24A-8A75-5F3F3D293AA9}"/>
              </a:ext>
            </a:extLst>
          </p:cNvPr>
          <p:cNvSpPr txBox="1"/>
          <p:nvPr/>
        </p:nvSpPr>
        <p:spPr>
          <a:xfrm>
            <a:off x="11832633" y="8790471"/>
            <a:ext cx="4006773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Fig.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태양전지 모듈과 계절별 태양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남중고도</a:t>
            </a:r>
            <a:r>
              <a:rPr lang="en-US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9)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08401" y="2694440"/>
            <a:ext cx="2829621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919"/>
              </a:lnSpc>
            </a:pPr>
            <a:r>
              <a:rPr lang="ko-KR" altLang="en-US" sz="4800">
                <a:solidFill>
                  <a:srgbClr val="FF3A21"/>
                </a:solidFill>
                <a:latin typeface="+mj-ea"/>
                <a:ea typeface="+mj-ea"/>
              </a:rPr>
              <a:t>기후데이터</a:t>
            </a:r>
            <a:endParaRPr lang="ko-KR" altLang="en-US" sz="48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502963" y="2694440"/>
            <a:ext cx="2666114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919"/>
              </a:lnSpc>
            </a:pPr>
            <a:r>
              <a:rPr lang="ko-KR" altLang="en-US" sz="4800" dirty="0">
                <a:solidFill>
                  <a:srgbClr val="FF3A21"/>
                </a:solidFill>
                <a:latin typeface="+mj-ea"/>
                <a:ea typeface="+mj-ea"/>
              </a:rPr>
              <a:t>위도</a:t>
            </a:r>
            <a:r>
              <a:rPr lang="en-US" altLang="ko-KR" sz="4800" dirty="0">
                <a:solidFill>
                  <a:srgbClr val="FF3A21"/>
                </a:solidFill>
                <a:latin typeface="+mj-ea"/>
                <a:ea typeface="+mj-ea"/>
              </a:rPr>
              <a:t>, </a:t>
            </a:r>
            <a:r>
              <a:rPr lang="ko-KR" altLang="en-US" sz="4800" dirty="0">
                <a:solidFill>
                  <a:srgbClr val="FF3A21"/>
                </a:solidFill>
                <a:latin typeface="+mj-ea"/>
                <a:ea typeface="+mj-ea"/>
              </a:rPr>
              <a:t>경도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04179" y="1452135"/>
            <a:ext cx="72444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태양광 발전 </a:t>
            </a:r>
            <a:r>
              <a:rPr lang="en-US" altLang="ko-KR" sz="1600" dirty="0"/>
              <a:t>:</a:t>
            </a:r>
            <a:r>
              <a:rPr lang="ko-KR" altLang="en-US" sz="1600" dirty="0"/>
              <a:t> 태양의 빛 에너지를 이용해 전기에너지를 얻는 발전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태양광발전의 효율을 높이려면 여러 기후조건과 태양의 입사각 고려 필요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003803" y="3566056"/>
            <a:ext cx="7433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온도</a:t>
            </a:r>
            <a:r>
              <a:rPr lang="en-US" altLang="ko-KR" dirty="0"/>
              <a:t>, </a:t>
            </a:r>
            <a:r>
              <a:rPr lang="ko-KR" altLang="en-US" dirty="0"/>
              <a:t>강수량</a:t>
            </a:r>
            <a:r>
              <a:rPr lang="en-US" altLang="ko-KR" dirty="0"/>
              <a:t>, </a:t>
            </a:r>
            <a:r>
              <a:rPr lang="ko-KR" altLang="en-US" dirty="0"/>
              <a:t>풍속에 따라 일사량이 달라지며 일사량에 따라 태양광 발전량 </a:t>
            </a:r>
            <a:r>
              <a:rPr lang="ko-KR" altLang="en-US" dirty="0" smtClean="0"/>
              <a:t>변화</a:t>
            </a:r>
            <a:endParaRPr lang="en-US" altLang="ko-KR" dirty="0"/>
          </a:p>
        </p:txBody>
      </p:sp>
      <p:sp>
        <p:nvSpPr>
          <p:cNvPr id="35" name="직사각형 34"/>
          <p:cNvSpPr/>
          <p:nvPr/>
        </p:nvSpPr>
        <p:spPr>
          <a:xfrm>
            <a:off x="9517473" y="3559202"/>
            <a:ext cx="81932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태양전지모듈은 </a:t>
            </a:r>
            <a:r>
              <a:rPr lang="ko-KR" altLang="en-US" dirty="0" err="1"/>
              <a:t>태양광선과</a:t>
            </a:r>
            <a:r>
              <a:rPr lang="ko-KR" altLang="en-US" dirty="0"/>
              <a:t> </a:t>
            </a:r>
            <a:r>
              <a:rPr lang="en-US" altLang="ko-KR" dirty="0"/>
              <a:t>90</a:t>
            </a:r>
            <a:r>
              <a:rPr lang="ko-KR" altLang="en-US" dirty="0"/>
              <a:t>도 각도일 때 가장 효율이 좋으며 방향은 정남향일수록 좋음</a:t>
            </a:r>
            <a:endParaRPr lang="en-US" altLang="ko-KR" dirty="0"/>
          </a:p>
          <a:p>
            <a:r>
              <a:rPr lang="ko-KR" altLang="en-US" dirty="0"/>
              <a:t>계절에 따라 태양의 </a:t>
            </a:r>
            <a:r>
              <a:rPr lang="ko-KR" altLang="en-US" dirty="0" err="1"/>
              <a:t>남중고도가</a:t>
            </a:r>
            <a:r>
              <a:rPr lang="ko-KR" altLang="en-US" dirty="0"/>
              <a:t> 달라 태양광의 입사각이 변화되어 태양광 발전량 변화</a:t>
            </a:r>
            <a:endParaRPr lang="en-US" altLang="ko-KR" dirty="0"/>
          </a:p>
        </p:txBody>
      </p:sp>
      <p:pic>
        <p:nvPicPr>
          <p:cNvPr id="2" name="Picture 2" descr="http://2.bp.blogspot.com/-xSkoedv_qmg/VrGh8ROMl3I/AAAAAAAAFvU/-QMM9n7hblw/s400/%25ED%2583%259C%25EC%2596%2591%25EC%25A0%2584%25EC%25A7%2580_%25EA%25B2%25BD%25EC%2582%25AC%25EA%25B0%2581%25EB%258F%2584_04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4"/>
          <a:stretch/>
        </p:blipFill>
        <p:spPr bwMode="auto">
          <a:xfrm>
            <a:off x="11117483" y="4482943"/>
            <a:ext cx="5445424" cy="424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224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0AFA12E3-4AE8-E347-A4BE-C883EAFE1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30424F8-9A04-8548-8D85-9829A7DB5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35" name="표 12">
            <a:extLst>
              <a:ext uri="{FF2B5EF4-FFF2-40B4-BE49-F238E27FC236}">
                <a16:creationId xmlns:a16="http://schemas.microsoft.com/office/drawing/2014/main" id="{AC7CE192-8D0A-F744-8AA2-A5B62EE02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508084"/>
              </p:ext>
            </p:extLst>
          </p:nvPr>
        </p:nvGraphicFramePr>
        <p:xfrm>
          <a:off x="1461808" y="2287297"/>
          <a:ext cx="15364384" cy="6035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8868">
                  <a:extLst>
                    <a:ext uri="{9D8B030D-6E8A-4147-A177-3AD203B41FA5}">
                      <a16:colId xmlns:a16="http://schemas.microsoft.com/office/drawing/2014/main" val="1803237053"/>
                    </a:ext>
                  </a:extLst>
                </a:gridCol>
                <a:gridCol w="4202094">
                  <a:extLst>
                    <a:ext uri="{9D8B030D-6E8A-4147-A177-3AD203B41FA5}">
                      <a16:colId xmlns:a16="http://schemas.microsoft.com/office/drawing/2014/main" val="2941979964"/>
                    </a:ext>
                  </a:extLst>
                </a:gridCol>
                <a:gridCol w="7123422">
                  <a:extLst>
                    <a:ext uri="{9D8B030D-6E8A-4147-A177-3AD203B41FA5}">
                      <a16:colId xmlns:a16="http://schemas.microsoft.com/office/drawing/2014/main" val="2799398410"/>
                    </a:ext>
                  </a:extLst>
                </a:gridCol>
              </a:tblGrid>
              <a:tr h="774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출처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사용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113673"/>
                  </a:ext>
                </a:extLst>
              </a:tr>
              <a:tr h="175358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부산복합자재창고 태양광 발전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부산복합자재창고 태양광 발전 </a:t>
                      </a:r>
                      <a:r>
                        <a:rPr lang="ko-KR" altLang="en-US" sz="24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시간별</a:t>
                      </a:r>
                      <a:r>
                        <a:rPr lang="ko-KR" altLang="en-US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생산량 및 </a:t>
                      </a:r>
                      <a:r>
                        <a:rPr lang="ko-KR" altLang="en-US" sz="2400" b="0" i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판매량</a:t>
                      </a:r>
                      <a:r>
                        <a:rPr lang="en-US" altLang="ko-KR" sz="2400" b="0" i="0" baseline="300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10)</a:t>
                      </a:r>
                      <a:endParaRPr lang="ko-KR" altLang="en-US" sz="2400" b="0" i="0" baseline="30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0901880"/>
                  </a:ext>
                </a:extLst>
              </a:tr>
              <a:tr h="175358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단기예보</a:t>
                      </a:r>
                      <a:r>
                        <a:rPr lang="ko-KR" altLang="en-US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Open API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부산 기준 발표한 </a:t>
                      </a:r>
                      <a:r>
                        <a:rPr lang="ko-KR" altLang="en-US" sz="24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단기예보</a:t>
                      </a:r>
                      <a:r>
                        <a:rPr lang="ko-KR" altLang="en-US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ko-KR" altLang="en-US" sz="2400" b="0" i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데이터</a:t>
                      </a:r>
                      <a:r>
                        <a:rPr lang="en-US" altLang="ko-KR" sz="2400" b="0" i="0" baseline="300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11)</a:t>
                      </a:r>
                      <a:endParaRPr lang="ko-KR" altLang="en-US" sz="2400" b="0" i="0" baseline="30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6079603"/>
                  </a:ext>
                </a:extLst>
              </a:tr>
              <a:tr h="175358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태양 고도 정보</a:t>
                      </a:r>
                      <a:endParaRPr lang="en-US" altLang="ko-KR" sz="24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위치 기반 태양 고도 </a:t>
                      </a:r>
                      <a:r>
                        <a:rPr lang="ko-KR" altLang="en-US" sz="2400" b="0" i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데이터</a:t>
                      </a:r>
                      <a:r>
                        <a:rPr lang="en-US" altLang="ko-KR" sz="2400" b="0" i="0" baseline="300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12)</a:t>
                      </a:r>
                      <a:endParaRPr lang="ko-KR" altLang="en-US" sz="2400" b="0" i="0" baseline="30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9164898"/>
                  </a:ext>
                </a:extLst>
              </a:tr>
            </a:tbl>
          </a:graphicData>
        </a:graphic>
      </p:graphicFrame>
      <p:pic>
        <p:nvPicPr>
          <p:cNvPr id="36" name="그림 35">
            <a:extLst>
              <a:ext uri="{FF2B5EF4-FFF2-40B4-BE49-F238E27FC236}">
                <a16:creationId xmlns:a16="http://schemas.microsoft.com/office/drawing/2014/main" id="{B6DE05A6-325E-1046-8DD9-68D01B2E6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777" y="3433446"/>
            <a:ext cx="3867150" cy="96012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D9237B1-8229-3140-96E4-11B97E508E7E}"/>
              </a:ext>
            </a:extLst>
          </p:cNvPr>
          <p:cNvSpPr txBox="1"/>
          <p:nvPr/>
        </p:nvSpPr>
        <p:spPr>
          <a:xfrm>
            <a:off x="1461808" y="1889382"/>
            <a:ext cx="3951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 기간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2017.06.01 ~ 2021.06.30</a:t>
            </a:r>
          </a:p>
        </p:txBody>
      </p:sp>
      <p:pic>
        <p:nvPicPr>
          <p:cNvPr id="38" name="Picture 2" descr="KASI 한국천문연구원">
            <a:extLst>
              <a:ext uri="{FF2B5EF4-FFF2-40B4-BE49-F238E27FC236}">
                <a16:creationId xmlns:a16="http://schemas.microsoft.com/office/drawing/2014/main" id="{C5FD90F9-A58A-7542-8A50-09B72350E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687" y="7048786"/>
            <a:ext cx="3021330" cy="80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뉴스핌 - [2020국감] &amp;quot;기상청이 개발한 장비, 기상청도 안써&amp;quot;...상용화율 13%">
            <a:extLst>
              <a:ext uri="{FF2B5EF4-FFF2-40B4-BE49-F238E27FC236}">
                <a16:creationId xmlns:a16="http://schemas.microsoft.com/office/drawing/2014/main" id="{C828DA88-68AE-614A-AC05-967455D71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777" y="5235401"/>
            <a:ext cx="31051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id="{4E6D3163-3B86-4D29-9DBB-49B9F7D7BD66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488BAB47-9D10-40DA-A0E0-4D0D756C19A5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27C9FF62-8459-40AC-A15D-C01514C87C29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C7B0E0CF-99A4-49D5-AAFD-7C4F2DD15D8B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3541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947A0ECE-5DFB-4CBF-B1BF-D77E78513D6F}"/>
              </a:ext>
            </a:extLst>
          </p:cNvPr>
          <p:cNvSpPr/>
          <p:nvPr/>
        </p:nvSpPr>
        <p:spPr>
          <a:xfrm>
            <a:off x="12888356" y="1918825"/>
            <a:ext cx="850303" cy="2066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E6DE7F4-903E-4496-B9FA-13F1E19E6634}"/>
              </a:ext>
            </a:extLst>
          </p:cNvPr>
          <p:cNvSpPr/>
          <p:nvPr/>
        </p:nvSpPr>
        <p:spPr>
          <a:xfrm>
            <a:off x="7188356" y="2204428"/>
            <a:ext cx="389452" cy="217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E61FE0B-D045-4E90-9D41-C326080740FE}"/>
              </a:ext>
            </a:extLst>
          </p:cNvPr>
          <p:cNvSpPr/>
          <p:nvPr/>
        </p:nvSpPr>
        <p:spPr>
          <a:xfrm>
            <a:off x="6656496" y="2204428"/>
            <a:ext cx="389452" cy="217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93C38AD-E3E3-4341-B9D0-A3E6289C31E5}"/>
              </a:ext>
            </a:extLst>
          </p:cNvPr>
          <p:cNvSpPr/>
          <p:nvPr/>
        </p:nvSpPr>
        <p:spPr>
          <a:xfrm>
            <a:off x="6666268" y="1908052"/>
            <a:ext cx="849133" cy="217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5E467E6-E74B-40E6-B951-9AB9FCD37F8F}"/>
              </a:ext>
            </a:extLst>
          </p:cNvPr>
          <p:cNvSpPr/>
          <p:nvPr/>
        </p:nvSpPr>
        <p:spPr>
          <a:xfrm>
            <a:off x="5733898" y="1908052"/>
            <a:ext cx="884498" cy="217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D5B2A0A-9AF9-4D0A-968F-9CD5220C5F14}"/>
              </a:ext>
            </a:extLst>
          </p:cNvPr>
          <p:cNvSpPr/>
          <p:nvPr/>
        </p:nvSpPr>
        <p:spPr>
          <a:xfrm>
            <a:off x="5636546" y="2189346"/>
            <a:ext cx="389452" cy="217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1D0030F-174A-4DE1-8A1D-FB1D886E0024}"/>
              </a:ext>
            </a:extLst>
          </p:cNvPr>
          <p:cNvSpPr/>
          <p:nvPr/>
        </p:nvSpPr>
        <p:spPr>
          <a:xfrm>
            <a:off x="4827122" y="1908052"/>
            <a:ext cx="849133" cy="217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03384C-17B7-4EDF-A625-BB06F71119E5}"/>
              </a:ext>
            </a:extLst>
          </p:cNvPr>
          <p:cNvSpPr/>
          <p:nvPr/>
        </p:nvSpPr>
        <p:spPr>
          <a:xfrm>
            <a:off x="1517498" y="1908052"/>
            <a:ext cx="1088104" cy="217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2E303BC3-A648-44F1-B3C6-965A4B475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813194-BBA4-43D7-A4BE-2BF58E0C1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AutoShape 8">
            <a:extLst>
              <a:ext uri="{FF2B5EF4-FFF2-40B4-BE49-F238E27FC236}">
                <a16:creationId xmlns:a16="http://schemas.microsoft.com/office/drawing/2014/main" id="{ED6FD41E-DC75-4EC9-A62C-041D05760C83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6778BF68-AC50-4A77-B401-AAC621A7E48B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D78C278E-E957-4D39-848E-1EF74E285373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9011BBA-8258-4D88-BCC4-11E08F355646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4ABA691-D27C-4CFA-882C-F08171A54B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253644"/>
              </p:ext>
            </p:extLst>
          </p:nvPr>
        </p:nvGraphicFramePr>
        <p:xfrm>
          <a:off x="920598" y="2922509"/>
          <a:ext cx="7189070" cy="246643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64000">
                  <a:extLst>
                    <a:ext uri="{9D8B030D-6E8A-4147-A177-3AD203B41FA5}">
                      <a16:colId xmlns:a16="http://schemas.microsoft.com/office/drawing/2014/main" val="67902900"/>
                    </a:ext>
                  </a:extLst>
                </a:gridCol>
                <a:gridCol w="775010">
                  <a:extLst>
                    <a:ext uri="{9D8B030D-6E8A-4147-A177-3AD203B41FA5}">
                      <a16:colId xmlns:a16="http://schemas.microsoft.com/office/drawing/2014/main" val="1854805394"/>
                    </a:ext>
                  </a:extLst>
                </a:gridCol>
                <a:gridCol w="775010">
                  <a:extLst>
                    <a:ext uri="{9D8B030D-6E8A-4147-A177-3AD203B41FA5}">
                      <a16:colId xmlns:a16="http://schemas.microsoft.com/office/drawing/2014/main" val="2808207970"/>
                    </a:ext>
                  </a:extLst>
                </a:gridCol>
                <a:gridCol w="775010">
                  <a:extLst>
                    <a:ext uri="{9D8B030D-6E8A-4147-A177-3AD203B41FA5}">
                      <a16:colId xmlns:a16="http://schemas.microsoft.com/office/drawing/2014/main" val="753412678"/>
                    </a:ext>
                  </a:extLst>
                </a:gridCol>
                <a:gridCol w="775010">
                  <a:extLst>
                    <a:ext uri="{9D8B030D-6E8A-4147-A177-3AD203B41FA5}">
                      <a16:colId xmlns:a16="http://schemas.microsoft.com/office/drawing/2014/main" val="3209743861"/>
                    </a:ext>
                  </a:extLst>
                </a:gridCol>
                <a:gridCol w="775010">
                  <a:extLst>
                    <a:ext uri="{9D8B030D-6E8A-4147-A177-3AD203B41FA5}">
                      <a16:colId xmlns:a16="http://schemas.microsoft.com/office/drawing/2014/main" val="1076652849"/>
                    </a:ext>
                  </a:extLst>
                </a:gridCol>
                <a:gridCol w="775010">
                  <a:extLst>
                    <a:ext uri="{9D8B030D-6E8A-4147-A177-3AD203B41FA5}">
                      <a16:colId xmlns:a16="http://schemas.microsoft.com/office/drawing/2014/main" val="1774180350"/>
                    </a:ext>
                  </a:extLst>
                </a:gridCol>
                <a:gridCol w="775010">
                  <a:extLst>
                    <a:ext uri="{9D8B030D-6E8A-4147-A177-3AD203B41FA5}">
                      <a16:colId xmlns:a16="http://schemas.microsoft.com/office/drawing/2014/main" val="2743174784"/>
                    </a:ext>
                  </a:extLst>
                </a:gridCol>
              </a:tblGrid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datetime</a:t>
                      </a:r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시간기온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강수형태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강수확률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습도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풍속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풍량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하늘상태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548343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2017-06-01 06:00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18.0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80.0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2.1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108.0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17424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2017-06-01 09:00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21.0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65.0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2.4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111.0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719672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2017-06-01 12:00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22.0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65.0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2.2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114.0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763106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2017-06-01 15:00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60.0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2.9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95.0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4528803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2017-06-01 18:00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19.0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65.0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86.0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39897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140819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94BC7D3-931C-4E9D-96E0-A5AB001409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276299"/>
              </p:ext>
            </p:extLst>
          </p:nvPr>
        </p:nvGraphicFramePr>
        <p:xfrm>
          <a:off x="927668" y="5923698"/>
          <a:ext cx="7182000" cy="32180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4000">
                  <a:extLst>
                    <a:ext uri="{9D8B030D-6E8A-4147-A177-3AD203B41FA5}">
                      <a16:colId xmlns:a16="http://schemas.microsoft.com/office/drawing/2014/main" val="2656856296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1944426252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2462841791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3532736314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4177536076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3896274375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4484628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880625017"/>
                    </a:ext>
                  </a:extLst>
                </a:gridCol>
              </a:tblGrid>
              <a:tr h="3744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u="none" strike="noStrike" kern="120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ko-KR" sz="1400" u="none" strike="noStrike" kern="120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</a:t>
                      </a:r>
                      <a:r>
                        <a:rPr lang="ko-KR" altLang="en-US" sz="1400" u="none" strike="noStrike" kern="120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시간기온</a:t>
                      </a: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400" u="none" strike="noStrike" kern="120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강수형태</a:t>
                      </a: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400" u="none" strike="noStrike" kern="120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강수확률</a:t>
                      </a: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400" u="none" strike="noStrike" kern="120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습도</a:t>
                      </a: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400" u="none" strike="noStrike" kern="120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풍속</a:t>
                      </a: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400" u="none" strike="noStrike" kern="120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풍량</a:t>
                      </a: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400" u="none" strike="noStrike" kern="120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하늘상태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850895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09:00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21.0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65.0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2.4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111.0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604727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10:00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21.3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65.0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112.0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36754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11:00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21.7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65.0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113.0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201011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12:00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22.0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65.0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2.2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114.0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892826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13:00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21.3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63.3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2.4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107.7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529998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14:00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20.7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61.7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2.7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101.3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356167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15:00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2.9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95.0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0710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829230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9A2C1C6B-942D-4C17-A877-C1BCE0C17B51}"/>
              </a:ext>
            </a:extLst>
          </p:cNvPr>
          <p:cNvSpPr txBox="1"/>
          <p:nvPr/>
        </p:nvSpPr>
        <p:spPr>
          <a:xfrm>
            <a:off x="2798388" y="2687937"/>
            <a:ext cx="505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float</a:t>
            </a:r>
            <a:endParaRPr lang="ko-KR" altLang="en-US" sz="12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AEFF99-2FA9-466B-A9AE-9FD2E9F256C4}"/>
              </a:ext>
            </a:extLst>
          </p:cNvPr>
          <p:cNvSpPr txBox="1"/>
          <p:nvPr/>
        </p:nvSpPr>
        <p:spPr>
          <a:xfrm>
            <a:off x="4350457" y="2687937"/>
            <a:ext cx="505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float</a:t>
            </a:r>
            <a:endParaRPr lang="ko-KR" altLang="en-US" sz="12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64819B-A33B-4578-AAB8-2DDFB3856819}"/>
              </a:ext>
            </a:extLst>
          </p:cNvPr>
          <p:cNvSpPr txBox="1"/>
          <p:nvPr/>
        </p:nvSpPr>
        <p:spPr>
          <a:xfrm>
            <a:off x="5132824" y="2687937"/>
            <a:ext cx="505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float</a:t>
            </a:r>
            <a:endParaRPr lang="ko-KR" altLang="en-US" sz="12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64D7D3-AA55-449E-88F9-6C2D46987E2C}"/>
              </a:ext>
            </a:extLst>
          </p:cNvPr>
          <p:cNvSpPr txBox="1"/>
          <p:nvPr/>
        </p:nvSpPr>
        <p:spPr>
          <a:xfrm>
            <a:off x="5902526" y="2687937"/>
            <a:ext cx="505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float</a:t>
            </a:r>
            <a:endParaRPr lang="ko-KR" altLang="en-US" sz="12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EB70F2-DB69-49E6-83C0-5B1D97DF0281}"/>
              </a:ext>
            </a:extLst>
          </p:cNvPr>
          <p:cNvSpPr txBox="1"/>
          <p:nvPr/>
        </p:nvSpPr>
        <p:spPr>
          <a:xfrm>
            <a:off x="6672015" y="2687937"/>
            <a:ext cx="505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float</a:t>
            </a:r>
            <a:endParaRPr lang="ko-KR" altLang="en-US" sz="12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32106B-EFF6-471B-9C40-9FF8021A5561}"/>
              </a:ext>
            </a:extLst>
          </p:cNvPr>
          <p:cNvSpPr txBox="1"/>
          <p:nvPr/>
        </p:nvSpPr>
        <p:spPr>
          <a:xfrm>
            <a:off x="3476884" y="2687937"/>
            <a:ext cx="799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category</a:t>
            </a:r>
            <a:endParaRPr lang="ko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EF0962-F711-498B-A136-BFE4A8EDE421}"/>
              </a:ext>
            </a:extLst>
          </p:cNvPr>
          <p:cNvSpPr txBox="1"/>
          <p:nvPr/>
        </p:nvSpPr>
        <p:spPr>
          <a:xfrm>
            <a:off x="7332938" y="2687936"/>
            <a:ext cx="799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category</a:t>
            </a:r>
            <a:endParaRPr lang="ko-KR" altLang="en-US" sz="1200"/>
          </a:p>
        </p:txBody>
      </p:sp>
      <p:graphicFrame>
        <p:nvGraphicFramePr>
          <p:cNvPr id="35" name="표 35">
            <a:extLst>
              <a:ext uri="{FF2B5EF4-FFF2-40B4-BE49-F238E27FC236}">
                <a16:creationId xmlns:a16="http://schemas.microsoft.com/office/drawing/2014/main" id="{E2DF3233-0A4E-4698-8AAD-EB1D2D712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156569"/>
              </p:ext>
            </p:extLst>
          </p:nvPr>
        </p:nvGraphicFramePr>
        <p:xfrm>
          <a:off x="920598" y="1465580"/>
          <a:ext cx="718907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9070">
                  <a:extLst>
                    <a:ext uri="{9D8B030D-6E8A-4147-A177-3AD203B41FA5}">
                      <a16:colId xmlns:a16="http://schemas.microsoft.com/office/drawing/2014/main" val="22709801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기상청 단기 예보</a:t>
                      </a:r>
                    </a:p>
                  </a:txBody>
                  <a:tcPr>
                    <a:solidFill>
                      <a:srgbClr val="FF8B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138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/>
                        <a:t>3</a:t>
                      </a:r>
                      <a:r>
                        <a:rPr lang="ko-KR" altLang="en-US" sz="1800"/>
                        <a:t>시간 기온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일최고기온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일최저기온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하늘상태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강수형태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강수확률</a:t>
                      </a:r>
                      <a:endParaRPr lang="en-US" altLang="ko-KR" sz="1800"/>
                    </a:p>
                    <a:p>
                      <a:pPr algn="ctr"/>
                      <a:r>
                        <a:rPr lang="ko-KR" altLang="en-US" sz="1800"/>
                        <a:t>동서성분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남북성분</a:t>
                      </a:r>
                      <a:r>
                        <a:rPr lang="en-US" altLang="ko-KR" sz="1800"/>
                        <a:t>  1</a:t>
                      </a:r>
                      <a:r>
                        <a:rPr lang="ko-KR" altLang="en-US" sz="1800"/>
                        <a:t>시간 강수량</a:t>
                      </a:r>
                      <a:r>
                        <a:rPr lang="en-US" altLang="ko-KR" sz="1800"/>
                        <a:t>  1</a:t>
                      </a:r>
                      <a:r>
                        <a:rPr lang="ko-KR" altLang="en-US" sz="1800"/>
                        <a:t>시간 적설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습도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파고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풍속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풍향</a:t>
                      </a:r>
                      <a:endParaRPr lang="en-US" altLang="ko-KR" sz="18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296336"/>
                  </a:ext>
                </a:extLst>
              </a:tr>
            </a:tbl>
          </a:graphicData>
        </a:graphic>
      </p:graphicFrame>
      <p:sp>
        <p:nvSpPr>
          <p:cNvPr id="41" name="화살표: 왼쪽으로 구부러짐 40">
            <a:extLst>
              <a:ext uri="{FF2B5EF4-FFF2-40B4-BE49-F238E27FC236}">
                <a16:creationId xmlns:a16="http://schemas.microsoft.com/office/drawing/2014/main" id="{A9ABC16E-60C6-4121-AEC0-759F124AC516}"/>
              </a:ext>
            </a:extLst>
          </p:cNvPr>
          <p:cNvSpPr/>
          <p:nvPr/>
        </p:nvSpPr>
        <p:spPr>
          <a:xfrm>
            <a:off x="8311997" y="4908077"/>
            <a:ext cx="691221" cy="1904996"/>
          </a:xfrm>
          <a:prstGeom prst="curvedLef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A92CD0-778E-4284-9693-1582F3F5BA2B}"/>
              </a:ext>
            </a:extLst>
          </p:cNvPr>
          <p:cNvSpPr txBox="1"/>
          <p:nvPr/>
        </p:nvSpPr>
        <p:spPr>
          <a:xfrm>
            <a:off x="8132388" y="5434657"/>
            <a:ext cx="1905942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선형보간법으로 </a:t>
            </a:r>
            <a:endParaRPr lang="en-US" altLang="ko-KR" sz="180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</a:t>
            </a: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별 </a:t>
            </a:r>
            <a:r>
              <a:rPr lang="en-US" altLang="ko-KR" sz="1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Nan</a:t>
            </a: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 처리</a:t>
            </a:r>
            <a:endParaRPr lang="ko-KR" altLang="en-US"/>
          </a:p>
        </p:txBody>
      </p:sp>
      <p:graphicFrame>
        <p:nvGraphicFramePr>
          <p:cNvPr id="44" name="표 35">
            <a:extLst>
              <a:ext uri="{FF2B5EF4-FFF2-40B4-BE49-F238E27FC236}">
                <a16:creationId xmlns:a16="http://schemas.microsoft.com/office/drawing/2014/main" id="{3C281506-01CA-47E6-B7AB-0925DE91AB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234417"/>
              </p:ext>
            </p:extLst>
          </p:nvPr>
        </p:nvGraphicFramePr>
        <p:xfrm>
          <a:off x="9721911" y="1465580"/>
          <a:ext cx="718907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9070">
                  <a:extLst>
                    <a:ext uri="{9D8B030D-6E8A-4147-A177-3AD203B41FA5}">
                      <a16:colId xmlns:a16="http://schemas.microsoft.com/office/drawing/2014/main" val="22709801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천문연구원</a:t>
                      </a:r>
                    </a:p>
                  </a:txBody>
                  <a:tcPr>
                    <a:solidFill>
                      <a:srgbClr val="FF8B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138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/>
                        <a:t>태양고도</a:t>
                      </a:r>
                      <a:endParaRPr lang="en-US" altLang="ko-KR" sz="18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296336"/>
                  </a:ext>
                </a:extLst>
              </a:tr>
            </a:tbl>
          </a:graphicData>
        </a:graphic>
      </p:graphicFrame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FB3291B5-D5D6-4B8B-8FB0-C793A0BBE3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587742"/>
              </p:ext>
            </p:extLst>
          </p:nvPr>
        </p:nvGraphicFramePr>
        <p:xfrm>
          <a:off x="11595611" y="2922509"/>
          <a:ext cx="3314020" cy="246643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64000">
                  <a:extLst>
                    <a:ext uri="{9D8B030D-6E8A-4147-A177-3AD203B41FA5}">
                      <a16:colId xmlns:a16="http://schemas.microsoft.com/office/drawing/2014/main" val="3989536381"/>
                    </a:ext>
                  </a:extLst>
                </a:gridCol>
                <a:gridCol w="775010">
                  <a:extLst>
                    <a:ext uri="{9D8B030D-6E8A-4147-A177-3AD203B41FA5}">
                      <a16:colId xmlns:a16="http://schemas.microsoft.com/office/drawing/2014/main" val="2722605725"/>
                    </a:ext>
                  </a:extLst>
                </a:gridCol>
                <a:gridCol w="775010">
                  <a:extLst>
                    <a:ext uri="{9D8B030D-6E8A-4147-A177-3AD203B41FA5}">
                      <a16:colId xmlns:a16="http://schemas.microsoft.com/office/drawing/2014/main" val="3606501337"/>
                    </a:ext>
                  </a:extLst>
                </a:gridCol>
              </a:tblGrid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datetime</a:t>
                      </a:r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고도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방위각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620231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2017-06-01 09:00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44.23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92.42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714532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2017-06-01 12:00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76.04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158.50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405320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2017-06-01 15:00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53.08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260.00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5973545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2017-06-01 18:00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16.44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285.35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542520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2017-06-02 09:00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11.06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23.08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426935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27139"/>
                  </a:ext>
                </a:extLst>
              </a:tr>
            </a:tbl>
          </a:graphicData>
        </a:graphic>
      </p:graphicFrame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3B050E53-F3E6-49D5-898D-0AB1082CC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7860082"/>
              </p:ext>
            </p:extLst>
          </p:nvPr>
        </p:nvGraphicFramePr>
        <p:xfrm>
          <a:off x="10886446" y="5923697"/>
          <a:ext cx="4860000" cy="32180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4000">
                  <a:extLst>
                    <a:ext uri="{9D8B030D-6E8A-4147-A177-3AD203B41FA5}">
                      <a16:colId xmlns:a16="http://schemas.microsoft.com/office/drawing/2014/main" val="2656856296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1944426252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2462841791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3532736314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4177536076"/>
                    </a:ext>
                  </a:extLst>
                </a:gridCol>
              </a:tblGrid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고도</a:t>
                      </a:r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방위각</a:t>
                      </a:r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고도</a:t>
                      </a:r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_m</a:t>
                      </a:r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방위각</a:t>
                      </a:r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_m</a:t>
                      </a:r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850895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09:00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44.23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92.42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48.62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96.90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604727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10:00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54.83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114.45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60.49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109.60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36754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11:00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65.44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136.47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71.02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132.38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201011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12:00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76.04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158.50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76.25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180.00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892826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13:00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68.39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192.33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71.02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227.62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529998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14:00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60.73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226.17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60.49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250.40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356167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15:00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53.08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260.00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48.62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263.10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0710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829230"/>
                  </a:ext>
                </a:extLst>
              </a:tr>
            </a:tbl>
          </a:graphicData>
        </a:graphic>
      </p:graphicFrame>
      <p:sp>
        <p:nvSpPr>
          <p:cNvPr id="51" name="직사각형 50">
            <a:extLst>
              <a:ext uri="{FF2B5EF4-FFF2-40B4-BE49-F238E27FC236}">
                <a16:creationId xmlns:a16="http://schemas.microsoft.com/office/drawing/2014/main" id="{85D52687-138D-4A17-AFDB-C8C01C85FA43}"/>
              </a:ext>
            </a:extLst>
          </p:cNvPr>
          <p:cNvSpPr/>
          <p:nvPr/>
        </p:nvSpPr>
        <p:spPr>
          <a:xfrm>
            <a:off x="12649200" y="5923697"/>
            <a:ext cx="1524000" cy="321808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화살표: 아래쪽 51">
            <a:extLst>
              <a:ext uri="{FF2B5EF4-FFF2-40B4-BE49-F238E27FC236}">
                <a16:creationId xmlns:a16="http://schemas.microsoft.com/office/drawing/2014/main" id="{BA842B3E-9127-47F9-ACC7-D97D5B007F4B}"/>
              </a:ext>
            </a:extLst>
          </p:cNvPr>
          <p:cNvSpPr/>
          <p:nvPr/>
        </p:nvSpPr>
        <p:spPr>
          <a:xfrm>
            <a:off x="13220700" y="5434657"/>
            <a:ext cx="380999" cy="470689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아래쪽 53">
            <a:extLst>
              <a:ext uri="{FF2B5EF4-FFF2-40B4-BE49-F238E27FC236}">
                <a16:creationId xmlns:a16="http://schemas.microsoft.com/office/drawing/2014/main" id="{10A81E36-A82D-4194-AE38-4DFF62FB0A51}"/>
              </a:ext>
            </a:extLst>
          </p:cNvPr>
          <p:cNvSpPr/>
          <p:nvPr/>
        </p:nvSpPr>
        <p:spPr>
          <a:xfrm rot="2281874">
            <a:off x="15729888" y="5233017"/>
            <a:ext cx="380999" cy="713905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219066-FECD-471E-AE82-67A2CB70C7F4}"/>
              </a:ext>
            </a:extLst>
          </p:cNvPr>
          <p:cNvSpPr txBox="1"/>
          <p:nvPr/>
        </p:nvSpPr>
        <p:spPr>
          <a:xfrm>
            <a:off x="15246239" y="4545110"/>
            <a:ext cx="20882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/>
              <a:t>수리적 계산 방법으로 태양의 위치 계산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C8FFBD7-11C6-4CC4-8E8B-8A5E9445A6CA}"/>
              </a:ext>
            </a:extLst>
          </p:cNvPr>
          <p:cNvSpPr/>
          <p:nvPr/>
        </p:nvSpPr>
        <p:spPr>
          <a:xfrm>
            <a:off x="14209690" y="5912499"/>
            <a:ext cx="1524000" cy="3218085"/>
          </a:xfrm>
          <a:prstGeom prst="rect">
            <a:avLst/>
          </a:prstGeom>
          <a:noFill/>
          <a:ln w="38100">
            <a:solidFill>
              <a:srgbClr val="FE3A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화살표: 왼쪽으로 구부러짐 57">
            <a:extLst>
              <a:ext uri="{FF2B5EF4-FFF2-40B4-BE49-F238E27FC236}">
                <a16:creationId xmlns:a16="http://schemas.microsoft.com/office/drawing/2014/main" id="{EE4A482E-D935-433E-B46F-55CFAE998A72}"/>
              </a:ext>
            </a:extLst>
          </p:cNvPr>
          <p:cNvSpPr/>
          <p:nvPr/>
        </p:nvSpPr>
        <p:spPr>
          <a:xfrm>
            <a:off x="8254135" y="1480683"/>
            <a:ext cx="691221" cy="1904996"/>
          </a:xfrm>
          <a:prstGeom prst="curvedLef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06DAE35-72BB-4050-BA83-CF0F0AC0429B}"/>
              </a:ext>
            </a:extLst>
          </p:cNvPr>
          <p:cNvSpPr txBox="1"/>
          <p:nvPr/>
        </p:nvSpPr>
        <p:spPr>
          <a:xfrm>
            <a:off x="8234739" y="2189346"/>
            <a:ext cx="136210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선별</a:t>
            </a:r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71D7FF2-1367-451A-9683-D9972D4F0250}"/>
              </a:ext>
            </a:extLst>
          </p:cNvPr>
          <p:cNvSpPr txBox="1"/>
          <p:nvPr/>
        </p:nvSpPr>
        <p:spPr>
          <a:xfrm>
            <a:off x="11069634" y="5456908"/>
            <a:ext cx="3902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선형보간법으로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</a:t>
            </a: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별 </a:t>
            </a:r>
            <a:r>
              <a:rPr lang="en-US" altLang="ko-KR" sz="1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Nan</a:t>
            </a: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 처리</a:t>
            </a:r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BFFEC69-0813-4C2B-9EBB-ED6AC5716C92}"/>
              </a:ext>
            </a:extLst>
          </p:cNvPr>
          <p:cNvSpPr txBox="1"/>
          <p:nvPr/>
        </p:nvSpPr>
        <p:spPr>
          <a:xfrm>
            <a:off x="13485993" y="2693986"/>
            <a:ext cx="505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float</a:t>
            </a:r>
            <a:endParaRPr lang="ko-KR" altLang="en-US" sz="12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4E295F2-3EEE-4EE0-9C1E-2B9C87E0B36F}"/>
              </a:ext>
            </a:extLst>
          </p:cNvPr>
          <p:cNvSpPr txBox="1"/>
          <p:nvPr/>
        </p:nvSpPr>
        <p:spPr>
          <a:xfrm>
            <a:off x="14277469" y="2693985"/>
            <a:ext cx="505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float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221911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D46ED1C-96EC-411D-8204-3B94217ED3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545"/>
          <a:stretch/>
        </p:blipFill>
        <p:spPr>
          <a:xfrm>
            <a:off x="9054662" y="2701179"/>
            <a:ext cx="8178717" cy="4963218"/>
          </a:xfrm>
          <a:prstGeom prst="rect">
            <a:avLst/>
          </a:prstGeom>
        </p:spPr>
      </p:pic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F2680C0A-8FA7-824D-BA3E-3B02B88BE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0366ED94-DB49-BB4F-BC24-C4D39919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8278DEBD-3894-E24A-8A75-5F3F3D293AA9}"/>
              </a:ext>
            </a:extLst>
          </p:cNvPr>
          <p:cNvSpPr txBox="1"/>
          <p:nvPr/>
        </p:nvSpPr>
        <p:spPr>
          <a:xfrm>
            <a:off x="604179" y="2343702"/>
            <a:ext cx="5205587" cy="333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태양고도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선형보간법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&amp;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수리적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E4CA7B32-972A-A14F-8E42-5B628F4063AC}"/>
              </a:ext>
            </a:extLst>
          </p:cNvPr>
          <p:cNvSpPr txBox="1"/>
          <p:nvPr/>
        </p:nvSpPr>
        <p:spPr>
          <a:xfrm>
            <a:off x="9448800" y="2343701"/>
            <a:ext cx="4464369" cy="333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방위각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선형보간법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&amp;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수리적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20" name="AutoShape 8">
            <a:extLst>
              <a:ext uri="{FF2B5EF4-FFF2-40B4-BE49-F238E27FC236}">
                <a16:creationId xmlns:a16="http://schemas.microsoft.com/office/drawing/2014/main" id="{7C7F73F9-23B2-4D65-9E09-D86F70CD2C66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4" name="Group 5">
            <a:extLst>
              <a:ext uri="{FF2B5EF4-FFF2-40B4-BE49-F238E27FC236}">
                <a16:creationId xmlns:a16="http://schemas.microsoft.com/office/drawing/2014/main" id="{E189268C-CCE5-460D-81A1-E3DC495FAF6F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25" name="TextBox 6">
              <a:extLst>
                <a:ext uri="{FF2B5EF4-FFF2-40B4-BE49-F238E27FC236}">
                  <a16:creationId xmlns:a16="http://schemas.microsoft.com/office/drawing/2014/main" id="{0CBD08C6-06D1-4430-A9B0-1F7FC361B5EF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6" name="TextBox 7">
              <a:extLst>
                <a:ext uri="{FF2B5EF4-FFF2-40B4-BE49-F238E27FC236}">
                  <a16:creationId xmlns:a16="http://schemas.microsoft.com/office/drawing/2014/main" id="{AB0DB818-C64B-4A4A-88A0-ECDE46A500A5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74360FF-9E34-44A8-841B-69FCB68B34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36086"/>
          <a:stretch/>
        </p:blipFill>
        <p:spPr>
          <a:xfrm>
            <a:off x="413865" y="2867434"/>
            <a:ext cx="8006421" cy="46679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B290777-8512-4F98-97A9-3B22D4252B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155" t="7026" r="-104" b="84186"/>
          <a:stretch/>
        </p:blipFill>
        <p:spPr>
          <a:xfrm>
            <a:off x="15697200" y="2701179"/>
            <a:ext cx="1662287" cy="49715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140D2D6-9123-47D2-845F-8118AD22C4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155" t="7026" r="-104" b="84186"/>
          <a:stretch/>
        </p:blipFill>
        <p:spPr>
          <a:xfrm>
            <a:off x="6757999" y="2701179"/>
            <a:ext cx="1662287" cy="49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38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71F0501B-832C-4189-B694-915B931C6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038BD7-76B7-4F08-A1E9-99A096C94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AutoShape 8">
            <a:extLst>
              <a:ext uri="{FF2B5EF4-FFF2-40B4-BE49-F238E27FC236}">
                <a16:creationId xmlns:a16="http://schemas.microsoft.com/office/drawing/2014/main" id="{962521DC-E9E2-4482-BD1D-DBE48EFBE6A8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5">
            <a:extLst>
              <a:ext uri="{FF2B5EF4-FFF2-40B4-BE49-F238E27FC236}">
                <a16:creationId xmlns:a16="http://schemas.microsoft.com/office/drawing/2014/main" id="{DE283EE5-B398-452A-ADFC-DD7FB264D32A}"/>
              </a:ext>
            </a:extLst>
          </p:cNvPr>
          <p:cNvGrpSpPr/>
          <p:nvPr/>
        </p:nvGrpSpPr>
        <p:grpSpPr>
          <a:xfrm>
            <a:off x="655161" y="254651"/>
            <a:ext cx="11330942" cy="1072009"/>
            <a:chOff x="0" y="-28575"/>
            <a:chExt cx="15107923" cy="1429345"/>
          </a:xfrm>
        </p:grpSpPr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F07C0AE6-309A-4D75-9539-F8D0FD6D4EFC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B4A58BA3-263E-437E-8E5A-5D7148E0A7F0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63FB0093-486F-46A9-8288-E05F9E777E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47"/>
          <a:stretch/>
        </p:blipFill>
        <p:spPr bwMode="auto">
          <a:xfrm>
            <a:off x="7328025" y="741558"/>
            <a:ext cx="824515" cy="873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5A01A3B6-AE92-4EEC-B336-9542431340C1}"/>
              </a:ext>
            </a:extLst>
          </p:cNvPr>
          <p:cNvSpPr txBox="1"/>
          <p:nvPr/>
        </p:nvSpPr>
        <p:spPr>
          <a:xfrm>
            <a:off x="9144000" y="1251583"/>
            <a:ext cx="8876765" cy="330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Table.</a:t>
            </a: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기후 요소와 태양광 발전량 간의 상관관계를 내림차순으로 정리</a:t>
            </a:r>
            <a:endParaRPr lang="en-US" sz="20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CA38116-EBE7-4324-B715-F506AAA098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615273"/>
              </p:ext>
            </p:extLst>
          </p:nvPr>
        </p:nvGraphicFramePr>
        <p:xfrm>
          <a:off x="9144000" y="1799724"/>
          <a:ext cx="8202876" cy="6772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4292">
                  <a:extLst>
                    <a:ext uri="{9D8B030D-6E8A-4147-A177-3AD203B41FA5}">
                      <a16:colId xmlns:a16="http://schemas.microsoft.com/office/drawing/2014/main" val="4200176335"/>
                    </a:ext>
                  </a:extLst>
                </a:gridCol>
                <a:gridCol w="2734292">
                  <a:extLst>
                    <a:ext uri="{9D8B030D-6E8A-4147-A177-3AD203B41FA5}">
                      <a16:colId xmlns:a16="http://schemas.microsoft.com/office/drawing/2014/main" val="597837988"/>
                    </a:ext>
                  </a:extLst>
                </a:gridCol>
                <a:gridCol w="2734292">
                  <a:extLst>
                    <a:ext uri="{9D8B030D-6E8A-4147-A177-3AD203B41FA5}">
                      <a16:colId xmlns:a16="http://schemas.microsoft.com/office/drawing/2014/main" val="4123309966"/>
                    </a:ext>
                  </a:extLst>
                </a:gridCol>
              </a:tblGrid>
              <a:tr h="55959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영어명</a:t>
                      </a:r>
                      <a:r>
                        <a:rPr lang="ko-KR" alt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변수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한글명</a:t>
                      </a:r>
                      <a:r>
                        <a:rPr lang="ko-KR" alt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변수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태양광 발전량과의 상관관계 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069855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atitude</a:t>
                      </a:r>
                      <a:endParaRPr lang="ko-KR" altLang="en-US" sz="22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고도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0.8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68465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altitude_m</a:t>
                      </a:r>
                      <a:endParaRPr lang="en-US" altLang="ko-KR" sz="22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고도</a:t>
                      </a:r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수학적 계산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0.74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542699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azimuth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방위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0.5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960560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temp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기온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0.19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437220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azimuth_m</a:t>
                      </a:r>
                      <a:endParaRPr lang="en-US" sz="22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>
                          <a:effectLst/>
                          <a:latin typeface="+mn-ea"/>
                          <a:ea typeface="+mn-ea"/>
                        </a:rPr>
                        <a:t>방위각</a:t>
                      </a:r>
                      <a:r>
                        <a:rPr lang="en-US" altLang="ko-KR" sz="22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수학적 계산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0.06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3039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wins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풍속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0.03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5127928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wind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풍향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0104672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rain_t</a:t>
                      </a:r>
                      <a:endParaRPr lang="en-US" sz="22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강수 유형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-0.01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504996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rain_r</a:t>
                      </a:r>
                      <a:endParaRPr lang="en-US" sz="22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강수 확률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-0.06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79451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sky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하늘 상태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-0.08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949722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hum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습도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-0.23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2448343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0C736AC7-92BA-496D-A861-07D5CC742955}"/>
              </a:ext>
            </a:extLst>
          </p:cNvPr>
          <p:cNvGrpSpPr/>
          <p:nvPr/>
        </p:nvGrpSpPr>
        <p:grpSpPr>
          <a:xfrm>
            <a:off x="433213" y="1479058"/>
            <a:ext cx="6653387" cy="7757878"/>
            <a:chOff x="433213" y="1464535"/>
            <a:chExt cx="6653387" cy="777240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CA48494-0BED-4829-BA2A-CD3F20BD50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913"/>
            <a:stretch/>
          </p:blipFill>
          <p:spPr bwMode="auto">
            <a:xfrm>
              <a:off x="604179" y="1464535"/>
              <a:ext cx="6482421" cy="7772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5959E85-B8F1-41E1-8D41-7BF35EFD9FAC}"/>
                </a:ext>
              </a:extLst>
            </p:cNvPr>
            <p:cNvSpPr/>
            <p:nvPr/>
          </p:nvSpPr>
          <p:spPr>
            <a:xfrm>
              <a:off x="433213" y="1576624"/>
              <a:ext cx="938387" cy="7660310"/>
            </a:xfrm>
            <a:prstGeom prst="rect">
              <a:avLst/>
            </a:prstGeom>
            <a:noFill/>
            <a:ln w="38100">
              <a:solidFill>
                <a:srgbClr val="FF3A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3CE5C918-EEF0-40A7-A9FE-EB855C15EB4F}"/>
              </a:ext>
            </a:extLst>
          </p:cNvPr>
          <p:cNvSpPr/>
          <p:nvPr/>
        </p:nvSpPr>
        <p:spPr>
          <a:xfrm>
            <a:off x="8286630" y="4408247"/>
            <a:ext cx="753760" cy="914398"/>
          </a:xfrm>
          <a:prstGeom prst="rightArrow">
            <a:avLst/>
          </a:prstGeom>
          <a:solidFill>
            <a:srgbClr val="FE3A21"/>
          </a:solidFill>
          <a:ln>
            <a:solidFill>
              <a:srgbClr val="FF39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682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9144000" y="2889297"/>
            <a:ext cx="245745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4800" dirty="0">
                <a:solidFill>
                  <a:srgbClr val="FF3921"/>
                </a:solidFill>
                <a:latin typeface="+mj-ea"/>
                <a:ea typeface="+mj-ea"/>
              </a:rPr>
              <a:t>Prophe</a:t>
            </a:r>
            <a:r>
              <a:rPr lang="en-US" altLang="ko-KR" sz="4800" dirty="0">
                <a:solidFill>
                  <a:srgbClr val="FF3921"/>
                </a:solidFill>
                <a:latin typeface="+mj-ea"/>
                <a:ea typeface="+mj-ea"/>
              </a:rPr>
              <a:t>t</a:t>
            </a:r>
            <a:endParaRPr lang="en-US" sz="48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11461965-CC91-2047-B74A-4BF8141EE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CBD96E55-5384-7F48-B270-A8D69EFB4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9BDD89E7-79B4-4B83-BDE2-097851889915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83BAC818-8085-4467-B224-E2F3E3EADE49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B39CAE98-63A1-45D3-A2AD-309C76F80D8F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일변량 시계열 분석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FCB318B7-18F6-4CD2-AD45-8C6E475D6123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EC386975-CE22-4821-B7F3-1A6E129E4ADC}"/>
              </a:ext>
            </a:extLst>
          </p:cNvPr>
          <p:cNvSpPr txBox="1"/>
          <p:nvPr/>
        </p:nvSpPr>
        <p:spPr>
          <a:xfrm>
            <a:off x="9142617" y="4710554"/>
            <a:ext cx="2458833" cy="545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800" dirty="0">
                <a:solidFill>
                  <a:srgbClr val="FF3A21"/>
                </a:solidFill>
                <a:latin typeface="+mj-ea"/>
                <a:ea typeface="+mj-ea"/>
              </a:rPr>
              <a:t>ARIMA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8D1E3E0B-B757-4044-8A3F-08AD497F55FB}"/>
              </a:ext>
            </a:extLst>
          </p:cNvPr>
          <p:cNvSpPr txBox="1"/>
          <p:nvPr/>
        </p:nvSpPr>
        <p:spPr>
          <a:xfrm>
            <a:off x="9142617" y="6512753"/>
            <a:ext cx="2458833" cy="545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800" dirty="0">
                <a:solidFill>
                  <a:srgbClr val="FF3A21"/>
                </a:solidFill>
                <a:latin typeface="+mj-ea"/>
                <a:ea typeface="+mj-ea"/>
              </a:rPr>
              <a:t>SARIMA</a:t>
            </a:r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82754A12-9E72-4FC0-A0E6-A64FBA8951F6}"/>
              </a:ext>
            </a:extLst>
          </p:cNvPr>
          <p:cNvSpPr txBox="1"/>
          <p:nvPr/>
        </p:nvSpPr>
        <p:spPr>
          <a:xfrm>
            <a:off x="2209800" y="4806904"/>
            <a:ext cx="510540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ko-KR" altLang="en-US" sz="4800">
                <a:solidFill>
                  <a:srgbClr val="FF3921"/>
                </a:solidFill>
                <a:latin typeface="+mj-ea"/>
                <a:ea typeface="+mj-ea"/>
              </a:rPr>
              <a:t>일변량 시계열 분석</a:t>
            </a:r>
            <a:endParaRPr lang="en-US" sz="48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814BC26B-E2A0-4ECE-8DBF-B08F2E62A97D}"/>
              </a:ext>
            </a:extLst>
          </p:cNvPr>
          <p:cNvSpPr/>
          <p:nvPr/>
        </p:nvSpPr>
        <p:spPr>
          <a:xfrm>
            <a:off x="7467600" y="2399185"/>
            <a:ext cx="762000" cy="4964754"/>
          </a:xfrm>
          <a:prstGeom prst="leftBrace">
            <a:avLst>
              <a:gd name="adj1" fmla="val 104333"/>
              <a:gd name="adj2" fmla="val 50000"/>
            </a:avLst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6825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1019175" y="3104747"/>
            <a:ext cx="16249650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Facebook 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제공 라이브러리로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비선형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데이터를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사용해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일간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주간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연간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주기를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기준으로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추세를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파악해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보여주는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</a:t>
            </a:r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>
              <a:lnSpc>
                <a:spcPts val="4320"/>
              </a:lnSpc>
            </a:pP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여러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번의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파라미터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튜닝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필요없이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비교적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간단하게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대략적인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추세를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알 수 </a:t>
            </a:r>
            <a:r>
              <a: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있음</a:t>
            </a:r>
            <a:r>
              <a:rPr lang="en-US" sz="2200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13</a:t>
            </a:r>
            <a:endParaRPr lang="en-US" sz="2200" baseline="300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38225" y="2420877"/>
            <a:ext cx="245745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4800" dirty="0">
                <a:solidFill>
                  <a:srgbClr val="FF3921"/>
                </a:solidFill>
                <a:latin typeface="+mj-ea"/>
                <a:ea typeface="+mj-ea"/>
              </a:rPr>
              <a:t>Prophe</a:t>
            </a:r>
            <a:r>
              <a:rPr lang="en-US" altLang="ko-KR" sz="4800" dirty="0">
                <a:solidFill>
                  <a:srgbClr val="FF3921"/>
                </a:solidFill>
                <a:latin typeface="+mj-ea"/>
                <a:ea typeface="+mj-ea"/>
              </a:rPr>
              <a:t>t</a:t>
            </a:r>
            <a:endParaRPr lang="en-US" sz="48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11461965-CC91-2047-B74A-4BF8141EE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CBD96E55-5384-7F48-B270-A8D69EFB4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FA33D21-1BB6-944E-B424-CDE3385BD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5" y="4679843"/>
            <a:ext cx="8610600" cy="3720551"/>
          </a:xfrm>
          <a:prstGeom prst="rect">
            <a:avLst/>
          </a:prstGeom>
        </p:spPr>
      </p:pic>
      <p:grpSp>
        <p:nvGrpSpPr>
          <p:cNvPr id="14" name="Group 5">
            <a:extLst>
              <a:ext uri="{FF2B5EF4-FFF2-40B4-BE49-F238E27FC236}">
                <a16:creationId xmlns:a16="http://schemas.microsoft.com/office/drawing/2014/main" id="{9BDD89E7-79B4-4B83-BDE2-097851889915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83BAC818-8085-4467-B224-E2F3E3EADE49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B39CAE98-63A1-45D3-A2AD-309C76F80D8F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일변량 시계열 분석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FCB318B7-18F6-4CD2-AD45-8C6E475D6123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68724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3131128" y="1997352"/>
            <a:ext cx="7749555" cy="1340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12602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Argument: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태양광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(y),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(ds)</a:t>
            </a:r>
          </a:p>
          <a:p>
            <a:pPr marL="712602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Parameter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frequent=’H’  (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기준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712602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2019년 6월 1일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기준으로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train과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test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set으로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나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눠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868816" y="1731872"/>
            <a:ext cx="7397903" cy="731786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721806" y="1879698"/>
            <a:ext cx="1354670" cy="350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8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Trend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21805" y="4294106"/>
            <a:ext cx="1001949" cy="350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8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Weekly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721805" y="6725960"/>
            <a:ext cx="849549" cy="350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8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Daily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65839" y="1371495"/>
            <a:ext cx="2059562" cy="3909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6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Fig.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그래프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485060" y="4021450"/>
            <a:ext cx="8164369" cy="5205024"/>
            <a:chOff x="0" y="-478433"/>
            <a:chExt cx="10885825" cy="6940031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10850608" cy="6461598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>
              <a:off x="714961" y="-478433"/>
              <a:ext cx="10170864" cy="5050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47"/>
                </a:lnSpc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Fig.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실측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&amp;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예측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결과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추세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그래프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16" name="바닥글 개체 틀 15">
            <a:extLst>
              <a:ext uri="{FF2B5EF4-FFF2-40B4-BE49-F238E27FC236}">
                <a16:creationId xmlns:a16="http://schemas.microsoft.com/office/drawing/2014/main" id="{031FD05B-8F8B-154B-BF56-4C184A35B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C6BFC1E0-10EE-7D4C-9B99-3947BC58A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B6215167-8F88-4801-8039-FAF19FFA72BF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D0590912-A784-4ECF-B8DD-F51A94826E0D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01EDAAA1-FE1E-4099-87B6-0FDA663B9280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일변량 시계열 분석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1" name="TextBox 10">
            <a:extLst>
              <a:ext uri="{FF2B5EF4-FFF2-40B4-BE49-F238E27FC236}">
                <a16:creationId xmlns:a16="http://schemas.microsoft.com/office/drawing/2014/main" id="{F64B1E04-B879-438B-8675-001575708F73}"/>
              </a:ext>
            </a:extLst>
          </p:cNvPr>
          <p:cNvSpPr txBox="1"/>
          <p:nvPr/>
        </p:nvSpPr>
        <p:spPr>
          <a:xfrm>
            <a:off x="604179" y="2557620"/>
            <a:ext cx="245745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4800" b="1" dirty="0">
                <a:solidFill>
                  <a:srgbClr val="FF3921"/>
                </a:solidFill>
                <a:latin typeface="+mj-ea"/>
                <a:ea typeface="+mj-ea"/>
              </a:rPr>
              <a:t>Prophe</a:t>
            </a:r>
            <a:r>
              <a:rPr lang="en-US" altLang="ko-KR" sz="4800" b="1" dirty="0">
                <a:solidFill>
                  <a:srgbClr val="FF3921"/>
                </a:solidFill>
                <a:latin typeface="+mj-ea"/>
                <a:ea typeface="+mj-ea"/>
              </a:rPr>
              <a:t>t</a:t>
            </a:r>
            <a:endParaRPr lang="en-US" sz="4800" b="1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23" name="AutoShape 8">
            <a:extLst>
              <a:ext uri="{FF2B5EF4-FFF2-40B4-BE49-F238E27FC236}">
                <a16:creationId xmlns:a16="http://schemas.microsoft.com/office/drawing/2014/main" id="{B3BBE485-5D28-4A24-887D-F8B8872B1DB9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E0128A8-E883-4302-8ADB-E8160AA96CFB}"/>
              </a:ext>
            </a:extLst>
          </p:cNvPr>
          <p:cNvSpPr/>
          <p:nvPr/>
        </p:nvSpPr>
        <p:spPr>
          <a:xfrm>
            <a:off x="9769155" y="6512546"/>
            <a:ext cx="7749555" cy="2654451"/>
          </a:xfrm>
          <a:prstGeom prst="rect">
            <a:avLst/>
          </a:prstGeom>
          <a:noFill/>
          <a:ln>
            <a:solidFill>
              <a:srgbClr val="FF392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7"/>
          <p:cNvSpPr txBox="1"/>
          <p:nvPr/>
        </p:nvSpPr>
        <p:spPr>
          <a:xfrm>
            <a:off x="838200" y="9099030"/>
            <a:ext cx="6598276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00"/>
              </a:lnSpc>
              <a:spcBef>
                <a:spcPct val="0"/>
              </a:spcBef>
            </a:pPr>
            <a:r>
              <a:rPr lang="en-US" sz="1400" dirty="0" smtClean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Ref. 14) ~ 18)</a:t>
            </a:r>
            <a:endParaRPr lang="en-US" sz="1400" dirty="0">
              <a:solidFill>
                <a:srgbClr val="000000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5"/>
          <p:cNvSpPr txBox="1"/>
          <p:nvPr/>
        </p:nvSpPr>
        <p:spPr>
          <a:xfrm>
            <a:off x="13411200" y="4939945"/>
            <a:ext cx="3780245" cy="848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시간에 따른 주기성이 있지만</a:t>
            </a: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>
              <a:lnSpc>
                <a:spcPts val="3359"/>
              </a:lnSpc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유의미한 결과를 찾을 수 없음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r="9467"/>
          <a:stretch>
            <a:fillRect/>
          </a:stretch>
        </p:blipFill>
        <p:spPr>
          <a:xfrm>
            <a:off x="1038370" y="5961041"/>
            <a:ext cx="10798225" cy="291331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925320" y="5499901"/>
            <a:ext cx="1891179" cy="704671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164697" y="5560559"/>
            <a:ext cx="3741075" cy="375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Fig.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발전량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</a:p>
        </p:txBody>
      </p:sp>
      <p:sp>
        <p:nvSpPr>
          <p:cNvPr id="18" name="AutoShape 18"/>
          <p:cNvSpPr/>
          <p:nvPr/>
        </p:nvSpPr>
        <p:spPr>
          <a:xfrm rot="5400000">
            <a:off x="9394665" y="5455461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바닥글 개체 틀 18">
            <a:extLst>
              <a:ext uri="{FF2B5EF4-FFF2-40B4-BE49-F238E27FC236}">
                <a16:creationId xmlns:a16="http://schemas.microsoft.com/office/drawing/2014/main" id="{C60D4BAB-1DCC-9A42-A827-E0DEBD610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A8A464BF-2C50-F146-9D39-653E4D8F3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 r="9837" b="460"/>
          <a:stretch>
            <a:fillRect/>
          </a:stretch>
        </p:blipFill>
        <p:spPr>
          <a:xfrm>
            <a:off x="1096555" y="2527344"/>
            <a:ext cx="10740047" cy="2791098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871204" y="2080149"/>
            <a:ext cx="3910328" cy="375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Fig.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발전량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비교결과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818387" y="2040741"/>
            <a:ext cx="1847424" cy="655890"/>
          </a:xfrm>
          <a:prstGeom prst="rect">
            <a:avLst/>
          </a:prstGeom>
        </p:spPr>
      </p:pic>
      <p:sp>
        <p:nvSpPr>
          <p:cNvPr id="21" name="AutoShape 8">
            <a:extLst>
              <a:ext uri="{FF2B5EF4-FFF2-40B4-BE49-F238E27FC236}">
                <a16:creationId xmlns:a16="http://schemas.microsoft.com/office/drawing/2014/main" id="{3BA29550-6DE1-4BA7-B272-A8FDC7F0F9E4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4" name="Group 5">
            <a:extLst>
              <a:ext uri="{FF2B5EF4-FFF2-40B4-BE49-F238E27FC236}">
                <a16:creationId xmlns:a16="http://schemas.microsoft.com/office/drawing/2014/main" id="{761F8869-99CE-4B51-8E3C-9E0154CCEA46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25" name="TextBox 6">
              <a:extLst>
                <a:ext uri="{FF2B5EF4-FFF2-40B4-BE49-F238E27FC236}">
                  <a16:creationId xmlns:a16="http://schemas.microsoft.com/office/drawing/2014/main" id="{EB72373C-F681-491C-94D5-1F8FC7D3DE11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6" name="TextBox 7">
              <a:extLst>
                <a:ext uri="{FF2B5EF4-FFF2-40B4-BE49-F238E27FC236}">
                  <a16:creationId xmlns:a16="http://schemas.microsoft.com/office/drawing/2014/main" id="{A36E6B50-9A4A-4AB5-9349-3F86B56B0DC4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일변량 시계열 분석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13706"/>
            <a:ext cx="357013" cy="1086030"/>
          </a:xfrm>
          <a:prstGeom prst="rect">
            <a:avLst/>
          </a:prstGeom>
          <a:solidFill>
            <a:srgbClr val="FF3A21"/>
          </a:solidFill>
        </p:spPr>
      </p:sp>
      <p:sp>
        <p:nvSpPr>
          <p:cNvPr id="4" name="TextBox 4"/>
          <p:cNvSpPr txBox="1"/>
          <p:nvPr/>
        </p:nvSpPr>
        <p:spPr>
          <a:xfrm>
            <a:off x="549294" y="532021"/>
            <a:ext cx="16230600" cy="507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999" dirty="0" err="1">
                <a:solidFill>
                  <a:srgbClr val="FF3A21"/>
                </a:solidFill>
                <a:latin typeface="+mj-ea"/>
                <a:ea typeface="+mj-ea"/>
              </a:rPr>
              <a:t>목차</a:t>
            </a:r>
            <a:endParaRPr lang="en-US" sz="3999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2286000" y="2454969"/>
            <a:ext cx="5015873" cy="2161842"/>
            <a:chOff x="0" y="38100"/>
            <a:chExt cx="6687830" cy="2882456"/>
          </a:xfrm>
        </p:grpSpPr>
        <p:sp>
          <p:nvSpPr>
            <p:cNvPr id="6" name="AutoShape 6"/>
            <p:cNvSpPr/>
            <p:nvPr/>
          </p:nvSpPr>
          <p:spPr>
            <a:xfrm rot="-5400000">
              <a:off x="250806" y="1523863"/>
              <a:ext cx="2793387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38100"/>
              <a:ext cx="1293167" cy="1025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48"/>
                </a:lnSpc>
              </a:pPr>
              <a:r>
                <a:rPr lang="en-US" sz="5600" spc="-263" dirty="0">
                  <a:solidFill>
                    <a:srgbClr val="FF3A21"/>
                  </a:solidFill>
                  <a:latin typeface="+mj-ea"/>
                  <a:ea typeface="+mj-ea"/>
                </a:rPr>
                <a:t>01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112096" y="139869"/>
              <a:ext cx="4365322" cy="411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0"/>
                </a:lnSpc>
              </a:pP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프로젝트</a:t>
              </a:r>
              <a:r>
                <a:rPr lang="en-US" sz="2199" dirty="0">
                  <a:solidFill>
                    <a:srgbClr val="FF3A21"/>
                  </a:solidFill>
                  <a:latin typeface="+mj-ea"/>
                  <a:ea typeface="+mj-ea"/>
                </a:rPr>
                <a:t> </a:t>
              </a: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개요</a:t>
              </a:r>
              <a:endParaRPr lang="en-US" sz="2199" dirty="0">
                <a:solidFill>
                  <a:srgbClr val="FF3A21"/>
                </a:solidFill>
                <a:latin typeface="+mj-ea"/>
                <a:ea typeface="+mj-ea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 rot="17453">
              <a:off x="2123646" y="961436"/>
              <a:ext cx="4564184" cy="992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58801" lvl="1" indent="-342900">
                <a:lnSpc>
                  <a:spcPts val="3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구성원 및 역할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558801" lvl="1" indent="-342900">
                <a:lnSpc>
                  <a:spcPts val="3000"/>
                </a:lnSpc>
                <a:buFont typeface="Arial" panose="020B0604020202020204" pitchFamily="34" charset="0"/>
                <a:buChar char="•"/>
              </a:pP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프로젝트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기획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배경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및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목표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134600" y="5904007"/>
            <a:ext cx="4858063" cy="2161842"/>
            <a:chOff x="0" y="38100"/>
            <a:chExt cx="6477418" cy="2882456"/>
          </a:xfrm>
        </p:grpSpPr>
        <p:sp>
          <p:nvSpPr>
            <p:cNvPr id="11" name="AutoShape 11"/>
            <p:cNvSpPr/>
            <p:nvPr/>
          </p:nvSpPr>
          <p:spPr>
            <a:xfrm rot="-5400000">
              <a:off x="250806" y="1523863"/>
              <a:ext cx="2793387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1293165" cy="1025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48"/>
                </a:lnSpc>
              </a:pPr>
              <a:r>
                <a:rPr lang="en-US" sz="5600" spc="-263" dirty="0">
                  <a:solidFill>
                    <a:srgbClr val="FF3A21"/>
                  </a:solidFill>
                  <a:latin typeface="+mj-ea"/>
                  <a:ea typeface="+mj-ea"/>
                </a:rPr>
                <a:t>04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112096" y="139869"/>
              <a:ext cx="4365322" cy="411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0"/>
                </a:lnSpc>
              </a:pP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개발</a:t>
              </a:r>
              <a:r>
                <a:rPr lang="en-US" sz="2199" dirty="0">
                  <a:solidFill>
                    <a:srgbClr val="FF3A21"/>
                  </a:solidFill>
                  <a:latin typeface="+mj-ea"/>
                  <a:ea typeface="+mj-ea"/>
                </a:rPr>
                <a:t> </a:t>
              </a: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후기</a:t>
              </a:r>
              <a:r>
                <a:rPr lang="en-US" sz="2199" dirty="0">
                  <a:solidFill>
                    <a:srgbClr val="FF3A21"/>
                  </a:solidFill>
                  <a:latin typeface="+mj-ea"/>
                  <a:ea typeface="+mj-ea"/>
                </a:rPr>
                <a:t> </a:t>
              </a: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및</a:t>
              </a:r>
              <a:r>
                <a:rPr lang="en-US" sz="2199" dirty="0">
                  <a:solidFill>
                    <a:srgbClr val="FF3A21"/>
                  </a:solidFill>
                  <a:latin typeface="+mj-ea"/>
                  <a:ea typeface="+mj-ea"/>
                </a:rPr>
                <a:t> </a:t>
              </a: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느낀점</a:t>
              </a:r>
              <a:endParaRPr lang="en-US" sz="2199" dirty="0">
                <a:solidFill>
                  <a:srgbClr val="FF3A2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 rot="17453">
              <a:off x="2124937" y="961797"/>
              <a:ext cx="4351477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endParaRPr dirty="0">
                <a:latin typeface="+mj-ea"/>
                <a:ea typeface="+mj-ea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134600" y="2457776"/>
            <a:ext cx="4858063" cy="2161842"/>
            <a:chOff x="0" y="38100"/>
            <a:chExt cx="6477418" cy="2882456"/>
          </a:xfrm>
        </p:grpSpPr>
        <p:sp>
          <p:nvSpPr>
            <p:cNvPr id="16" name="AutoShape 16"/>
            <p:cNvSpPr/>
            <p:nvPr/>
          </p:nvSpPr>
          <p:spPr>
            <a:xfrm rot="-5400000">
              <a:off x="250806" y="1523863"/>
              <a:ext cx="2793387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38100"/>
              <a:ext cx="1293165" cy="1025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48"/>
                </a:lnSpc>
              </a:pPr>
              <a:r>
                <a:rPr lang="en-US" sz="5600" spc="-263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02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112096" y="139869"/>
              <a:ext cx="4365322" cy="411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0"/>
                </a:lnSpc>
              </a:pPr>
              <a:r>
                <a:rPr lang="en-US" sz="2199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프로세싱</a:t>
              </a:r>
              <a:endParaRPr lang="en-US" sz="2199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 rot="17453">
              <a:off x="2122358" y="961797"/>
              <a:ext cx="4351477" cy="1498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58801" lvl="1" indent="-342900">
                <a:lnSpc>
                  <a:spcPts val="3000"/>
                </a:lnSpc>
                <a:buFont typeface="Arial" panose="020B0604020202020204" pitchFamily="34" charset="0"/>
                <a:buChar char="•"/>
              </a:pP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데이터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수집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558801" lvl="1" indent="-342900">
                <a:lnSpc>
                  <a:spcPts val="3000"/>
                </a:lnSpc>
                <a:buFont typeface="Arial" panose="020B0604020202020204" pitchFamily="34" charset="0"/>
                <a:buChar char="•"/>
              </a:pP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데이터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분석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558800" lvl="1" indent="-342900">
                <a:lnSpc>
                  <a:spcPts val="3000"/>
                </a:lnSpc>
                <a:buFont typeface="Arial" panose="020B0604020202020204" pitchFamily="34" charset="0"/>
                <a:buChar char="•"/>
              </a:pP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데이터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분석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결과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286000" y="5901200"/>
            <a:ext cx="5111026" cy="2161842"/>
            <a:chOff x="0" y="38100"/>
            <a:chExt cx="6814701" cy="2882456"/>
          </a:xfrm>
        </p:grpSpPr>
        <p:sp>
          <p:nvSpPr>
            <p:cNvPr id="21" name="AutoShape 21"/>
            <p:cNvSpPr/>
            <p:nvPr/>
          </p:nvSpPr>
          <p:spPr>
            <a:xfrm rot="-5400000">
              <a:off x="250806" y="1523863"/>
              <a:ext cx="2793387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38100"/>
              <a:ext cx="1293167" cy="1025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48"/>
                </a:lnSpc>
              </a:pPr>
              <a:r>
                <a:rPr lang="en-US" sz="5600" spc="-263" dirty="0">
                  <a:solidFill>
                    <a:srgbClr val="FF3A21"/>
                  </a:solidFill>
                  <a:latin typeface="+mj-ea"/>
                  <a:ea typeface="+mj-ea"/>
                </a:rPr>
                <a:t>03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112096" y="139869"/>
              <a:ext cx="4365322" cy="411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0"/>
                </a:lnSpc>
              </a:pP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기대</a:t>
              </a:r>
              <a:r>
                <a:rPr lang="en-US" sz="2199" dirty="0">
                  <a:solidFill>
                    <a:srgbClr val="FF3A21"/>
                  </a:solidFill>
                  <a:latin typeface="+mj-ea"/>
                  <a:ea typeface="+mj-ea"/>
                </a:rPr>
                <a:t> </a:t>
              </a: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효과</a:t>
              </a:r>
              <a:endParaRPr lang="en-US" sz="2199" dirty="0">
                <a:solidFill>
                  <a:srgbClr val="FF3A2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 rot="17453">
              <a:off x="2123645" y="962484"/>
              <a:ext cx="4691056" cy="9909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58801" lvl="1" indent="-342900">
                <a:lnSpc>
                  <a:spcPts val="3000"/>
                </a:lnSpc>
                <a:buFont typeface="Arial" panose="020B0604020202020204" pitchFamily="34" charset="0"/>
                <a:buChar char="•"/>
              </a:pP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분석을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통한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인사이트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도출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558800" lvl="1" indent="-342900">
                <a:lnSpc>
                  <a:spcPts val="3000"/>
                </a:lnSpc>
                <a:buFont typeface="Arial" panose="020B0604020202020204" pitchFamily="34" charset="0"/>
                <a:buChar char="•"/>
              </a:pP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향후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개선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사항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및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기대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효과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26" name="바닥글 개체 틀 25">
            <a:extLst>
              <a:ext uri="{FF2B5EF4-FFF2-40B4-BE49-F238E27FC236}">
                <a16:creationId xmlns:a16="http://schemas.microsoft.com/office/drawing/2014/main" id="{A3454D27-3FDE-C641-ACE9-547CFC76B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87DD538C-DD9A-2D4E-A0E1-37D7D69EC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0" name="AutoShape 8">
            <a:extLst>
              <a:ext uri="{FF2B5EF4-FFF2-40B4-BE49-F238E27FC236}">
                <a16:creationId xmlns:a16="http://schemas.microsoft.com/office/drawing/2014/main" id="{8159BD46-2193-4CB9-B6FA-89BCF0231ABF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0600" y="3748801"/>
            <a:ext cx="11388242" cy="86649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70167" y="2109241"/>
            <a:ext cx="10497168" cy="51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000" dirty="0">
                <a:solidFill>
                  <a:srgbClr val="FF3A21"/>
                </a:solidFill>
                <a:latin typeface="+mj-ea"/>
                <a:ea typeface="+mj-ea"/>
              </a:rPr>
              <a:t>ARIMA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0600" y="2769189"/>
            <a:ext cx="14935200" cy="893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ARIMA(Auto-Regressive Integrated Moving Average)는 auto-regressive(AR)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모형과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moving average(MA)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모형을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pPr>
              <a:lnSpc>
                <a:spcPts val="3600"/>
              </a:lnSpc>
            </a:pP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동시에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포함하는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시간의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흐름에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따른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관측값들의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확률구조를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고려한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모형</a:t>
            </a:r>
            <a:r>
              <a:rPr lang="en-US" sz="2400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19)</a:t>
            </a:r>
            <a:endParaRPr lang="en-US" sz="2400" baseline="300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0600" y="4615298"/>
            <a:ext cx="5121622" cy="321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1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 : </a:t>
            </a:r>
            <a:r>
              <a:rPr lang="en-US" sz="1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자귀회귀</a:t>
            </a:r>
            <a:r>
              <a:rPr lang="en-US" sz="1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(AR) </a:t>
            </a:r>
            <a:r>
              <a:rPr lang="en-US" sz="1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차수</a:t>
            </a:r>
            <a:r>
              <a:rPr lang="en-US" sz="1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d : </a:t>
            </a:r>
            <a:r>
              <a:rPr lang="en-US" sz="1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차분</a:t>
            </a:r>
            <a:r>
              <a:rPr lang="en-US" sz="1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q : </a:t>
            </a:r>
            <a:r>
              <a:rPr lang="en-US" sz="1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이동평균</a:t>
            </a:r>
            <a:r>
              <a:rPr lang="en-US" sz="1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(MA) </a:t>
            </a:r>
            <a:r>
              <a:rPr lang="en-US" sz="1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차수</a:t>
            </a:r>
            <a:endParaRPr lang="en-US" sz="18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87301" y="7456860"/>
            <a:ext cx="3966169" cy="118589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825901" y="7597789"/>
            <a:ext cx="7158211" cy="904039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70167" y="6175723"/>
            <a:ext cx="10497168" cy="51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000" dirty="0">
                <a:solidFill>
                  <a:srgbClr val="FF3A21"/>
                </a:solidFill>
                <a:latin typeface="+mj-ea"/>
                <a:ea typeface="+mj-ea"/>
              </a:rPr>
              <a:t>SARIMA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8276" y="6864888"/>
            <a:ext cx="14658545" cy="412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seasonal ARIMA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모델은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ARIMA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모델에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계절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변동을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반영</a:t>
            </a:r>
            <a:r>
              <a:rPr lang="en-US" sz="24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19)</a:t>
            </a:r>
            <a:endParaRPr lang="en-US" sz="2400" baseline="300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바닥글 개체 틀 15">
            <a:extLst>
              <a:ext uri="{FF2B5EF4-FFF2-40B4-BE49-F238E27FC236}">
                <a16:creationId xmlns:a16="http://schemas.microsoft.com/office/drawing/2014/main" id="{E22C26C4-EC5C-D444-ACEF-E9051820B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3953EF4A-0828-C34C-9168-F7BC86713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19" name="Group 5">
            <a:extLst>
              <a:ext uri="{FF2B5EF4-FFF2-40B4-BE49-F238E27FC236}">
                <a16:creationId xmlns:a16="http://schemas.microsoft.com/office/drawing/2014/main" id="{AF53E733-269E-4755-BC02-20BD6B016B36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1C2300E3-A7C2-48D4-B1C4-6ACB93E46FFC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1" name="TextBox 7">
              <a:extLst>
                <a:ext uri="{FF2B5EF4-FFF2-40B4-BE49-F238E27FC236}">
                  <a16:creationId xmlns:a16="http://schemas.microsoft.com/office/drawing/2014/main" id="{5A7C5F80-8DE5-42E3-BDFD-BB56C7DF9893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일변량 시계열 분석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2" name="AutoShape 8">
            <a:extLst>
              <a:ext uri="{FF2B5EF4-FFF2-40B4-BE49-F238E27FC236}">
                <a16:creationId xmlns:a16="http://schemas.microsoft.com/office/drawing/2014/main" id="{AE26B455-8AE8-4113-9360-767A9C2C467A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1517440" y="1562413"/>
            <a:ext cx="7035893" cy="7162174"/>
            <a:chOff x="-46299" y="-805682"/>
            <a:chExt cx="8026398" cy="8170458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6943020" cy="3909095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r="4277" b="5122"/>
            <a:stretch>
              <a:fillRect/>
            </a:stretch>
          </p:blipFill>
          <p:spPr>
            <a:xfrm>
              <a:off x="0" y="4228243"/>
              <a:ext cx="6943020" cy="3136533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-46299" y="-805682"/>
              <a:ext cx="8026398" cy="5617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Fig. Autocorrelation function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&amp;</a:t>
              </a: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partial autocorrelation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function</a:t>
              </a:r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</a:t>
              </a: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b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</a:br>
              <a:r>
                <a:rPr lang="en-US" sz="1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분포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에 </a:t>
              </a:r>
              <a:r>
                <a:rPr lang="en-US" sz="1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따른</a:t>
              </a: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1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모델</a:t>
              </a: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1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산정</a:t>
              </a: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16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기준</a:t>
              </a:r>
              <a:r>
                <a:rPr lang="en-US" sz="1600" b="1" baseline="30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19)</a:t>
              </a:r>
              <a:endParaRPr lang="en-US" sz="1600" b="1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10765" y="2017114"/>
            <a:ext cx="9787358" cy="375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Fig.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시계열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분해법을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적용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(Trend),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계절성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(Seasonal),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불규칙요소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(Residual)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그래프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바닥글 개체 틀 13">
            <a:extLst>
              <a:ext uri="{FF2B5EF4-FFF2-40B4-BE49-F238E27FC236}">
                <a16:creationId xmlns:a16="http://schemas.microsoft.com/office/drawing/2014/main" id="{1D8AD8E2-499C-084A-8525-70E30BDFE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E40A86DA-1ACD-8346-93F6-4B762B2CD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C1D92E4-1577-394A-A7AC-4669ABE44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013" y="2474753"/>
            <a:ext cx="11053167" cy="5337493"/>
          </a:xfrm>
          <a:prstGeom prst="rect">
            <a:avLst/>
          </a:prstGeom>
        </p:spPr>
      </p:pic>
      <p:grpSp>
        <p:nvGrpSpPr>
          <p:cNvPr id="17" name="Group 5">
            <a:extLst>
              <a:ext uri="{FF2B5EF4-FFF2-40B4-BE49-F238E27FC236}">
                <a16:creationId xmlns:a16="http://schemas.microsoft.com/office/drawing/2014/main" id="{C396CC5B-D822-4CC2-9E7E-C4F7497E3318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C4C79C69-8699-4A23-894B-5204C5853775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DF677A65-6249-4C8A-891B-C119A09D929B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일변량 시계열 분석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0" name="AutoShape 8">
            <a:extLst>
              <a:ext uri="{FF2B5EF4-FFF2-40B4-BE49-F238E27FC236}">
                <a16:creationId xmlns:a16="http://schemas.microsoft.com/office/drawing/2014/main" id="{2A70A772-14F8-4F7C-A61B-5BF03A8E6CBF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A5E439-415F-4276-B710-038A04E452BD}"/>
              </a:ext>
            </a:extLst>
          </p:cNvPr>
          <p:cNvSpPr/>
          <p:nvPr/>
        </p:nvSpPr>
        <p:spPr>
          <a:xfrm>
            <a:off x="227083" y="4991100"/>
            <a:ext cx="11183097" cy="1371600"/>
          </a:xfrm>
          <a:prstGeom prst="rect">
            <a:avLst/>
          </a:prstGeom>
          <a:noFill/>
          <a:ln>
            <a:solidFill>
              <a:srgbClr val="FF392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71C8AF-F5B7-42C4-BE0B-F164436004C7}"/>
              </a:ext>
            </a:extLst>
          </p:cNvPr>
          <p:cNvSpPr/>
          <p:nvPr/>
        </p:nvSpPr>
        <p:spPr>
          <a:xfrm>
            <a:off x="11558024" y="2315347"/>
            <a:ext cx="6372963" cy="3507373"/>
          </a:xfrm>
          <a:prstGeom prst="rect">
            <a:avLst/>
          </a:prstGeom>
          <a:noFill/>
          <a:ln>
            <a:solidFill>
              <a:srgbClr val="FF392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l="1001"/>
          <a:stretch>
            <a:fillRect/>
          </a:stretch>
        </p:blipFill>
        <p:spPr>
          <a:xfrm>
            <a:off x="327618" y="5757237"/>
            <a:ext cx="11789645" cy="311535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 l="1066"/>
          <a:stretch>
            <a:fillRect/>
          </a:stretch>
        </p:blipFill>
        <p:spPr>
          <a:xfrm>
            <a:off x="327618" y="2462961"/>
            <a:ext cx="12028079" cy="314187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90686" y="2490767"/>
            <a:ext cx="2933922" cy="224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25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Fig.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발전량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90686" y="5832971"/>
            <a:ext cx="2672528" cy="224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25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Fig.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발전량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</a:p>
        </p:txBody>
      </p:sp>
      <p:sp>
        <p:nvSpPr>
          <p:cNvPr id="16" name="바닥글 개체 틀 15">
            <a:extLst>
              <a:ext uri="{FF2B5EF4-FFF2-40B4-BE49-F238E27FC236}">
                <a16:creationId xmlns:a16="http://schemas.microsoft.com/office/drawing/2014/main" id="{E5E0185E-8C9C-7C48-9A25-5463059FD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13B659D9-0D39-3D44-B8B9-419E89B2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9" name="AutoShape 8">
            <a:extLst>
              <a:ext uri="{FF2B5EF4-FFF2-40B4-BE49-F238E27FC236}">
                <a16:creationId xmlns:a16="http://schemas.microsoft.com/office/drawing/2014/main" id="{6FFE7998-13CE-43D1-815A-DD97ECF87CCE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18">
            <a:extLst>
              <a:ext uri="{FF2B5EF4-FFF2-40B4-BE49-F238E27FC236}">
                <a16:creationId xmlns:a16="http://schemas.microsoft.com/office/drawing/2014/main" id="{B0CA6C96-6852-4EC5-AFFF-3CF699D4C8D0}"/>
              </a:ext>
            </a:extLst>
          </p:cNvPr>
          <p:cNvSpPr/>
          <p:nvPr/>
        </p:nvSpPr>
        <p:spPr>
          <a:xfrm rot="5400000">
            <a:off x="9394665" y="5455461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9AA47A5C-C33A-4116-BF8B-4C879FF1CA10}"/>
              </a:ext>
            </a:extLst>
          </p:cNvPr>
          <p:cNvSpPr txBox="1"/>
          <p:nvPr/>
        </p:nvSpPr>
        <p:spPr>
          <a:xfrm>
            <a:off x="13105428" y="4694763"/>
            <a:ext cx="4742518" cy="848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 주기에 따른 유의미한 변동성 없음</a:t>
            </a:r>
            <a:endParaRPr lang="en-US" altLang="ko-KR" sz="240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ts val="3359"/>
              </a:lnSpc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</a:t>
            </a: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ARIMA 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모델에 적정하지 않음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2" name="Group 5">
            <a:extLst>
              <a:ext uri="{FF2B5EF4-FFF2-40B4-BE49-F238E27FC236}">
                <a16:creationId xmlns:a16="http://schemas.microsoft.com/office/drawing/2014/main" id="{392039AB-15CF-4356-B2E4-08C4476536B4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23" name="TextBox 6">
              <a:extLst>
                <a:ext uri="{FF2B5EF4-FFF2-40B4-BE49-F238E27FC236}">
                  <a16:creationId xmlns:a16="http://schemas.microsoft.com/office/drawing/2014/main" id="{FB38DA83-B533-4B06-AE6D-70DC31CD39D6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4" name="TextBox 7">
              <a:extLst>
                <a:ext uri="{FF2B5EF4-FFF2-40B4-BE49-F238E27FC236}">
                  <a16:creationId xmlns:a16="http://schemas.microsoft.com/office/drawing/2014/main" id="{C1FDCF15-2A15-4075-9D2D-8BCBEF9C7833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일변량 시계열 분석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5" name="Picture 10">
            <a:extLst>
              <a:ext uri="{FF2B5EF4-FFF2-40B4-BE49-F238E27FC236}">
                <a16:creationId xmlns:a16="http://schemas.microsoft.com/office/drawing/2014/main" id="{3333D31D-E01D-4C27-B8AE-071D8933B8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086" t="12301" r="-1" b="71948"/>
          <a:stretch/>
        </p:blipFill>
        <p:spPr>
          <a:xfrm>
            <a:off x="11219038" y="2561955"/>
            <a:ext cx="1476077" cy="868811"/>
          </a:xfrm>
          <a:prstGeom prst="rect">
            <a:avLst/>
          </a:prstGeom>
        </p:spPr>
      </p:pic>
      <p:pic>
        <p:nvPicPr>
          <p:cNvPr id="27" name="Picture 10">
            <a:extLst>
              <a:ext uri="{FF2B5EF4-FFF2-40B4-BE49-F238E27FC236}">
                <a16:creationId xmlns:a16="http://schemas.microsoft.com/office/drawing/2014/main" id="{3E01EC60-9C41-4E00-BC3C-ED66CF5746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086" t="12301" r="-1" b="71948"/>
          <a:stretch/>
        </p:blipFill>
        <p:spPr>
          <a:xfrm>
            <a:off x="11230016" y="5823062"/>
            <a:ext cx="1476077" cy="86881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9144000" y="5543802"/>
            <a:ext cx="335280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4800">
                <a:solidFill>
                  <a:srgbClr val="FF3921"/>
                </a:solidFill>
                <a:latin typeface="+mj-ea"/>
                <a:ea typeface="+mj-ea"/>
              </a:rPr>
              <a:t>CNN</a:t>
            </a:r>
            <a:r>
              <a:rPr lang="ko-KR" altLang="en-US" sz="4800">
                <a:solidFill>
                  <a:srgbClr val="FF3921"/>
                </a:solidFill>
                <a:latin typeface="+mj-ea"/>
                <a:ea typeface="+mj-ea"/>
              </a:rPr>
              <a:t> </a:t>
            </a:r>
            <a:r>
              <a:rPr lang="en-US" altLang="ko-KR" sz="4800">
                <a:solidFill>
                  <a:srgbClr val="FF3921"/>
                </a:solidFill>
                <a:latin typeface="+mj-ea"/>
                <a:ea typeface="+mj-ea"/>
              </a:rPr>
              <a:t>-</a:t>
            </a:r>
            <a:r>
              <a:rPr lang="ko-KR" altLang="en-US" sz="4800">
                <a:solidFill>
                  <a:srgbClr val="FF3921"/>
                </a:solidFill>
                <a:latin typeface="+mj-ea"/>
                <a:ea typeface="+mj-ea"/>
              </a:rPr>
              <a:t> </a:t>
            </a:r>
            <a:r>
              <a:rPr lang="en-US" altLang="ko-KR" sz="4800">
                <a:solidFill>
                  <a:srgbClr val="FF3921"/>
                </a:solidFill>
                <a:latin typeface="+mj-ea"/>
                <a:ea typeface="+mj-ea"/>
              </a:rPr>
              <a:t>RNN</a:t>
            </a:r>
            <a:endParaRPr lang="en-US" sz="48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11461965-CC91-2047-B74A-4BF8141EE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CBD96E55-5384-7F48-B270-A8D69EFB4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9BDD89E7-79B4-4B83-BDE2-097851889915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83BAC818-8085-4467-B224-E2F3E3EADE49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B39CAE98-63A1-45D3-A2AD-309C76F80D8F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다변량 시계열 분석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FCB318B7-18F6-4CD2-AD45-8C6E475D6123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8D1E3E0B-B757-4044-8A3F-08AD497F55FB}"/>
              </a:ext>
            </a:extLst>
          </p:cNvPr>
          <p:cNvSpPr txBox="1"/>
          <p:nvPr/>
        </p:nvSpPr>
        <p:spPr>
          <a:xfrm>
            <a:off x="9142617" y="4116307"/>
            <a:ext cx="2458833" cy="545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800">
                <a:solidFill>
                  <a:srgbClr val="FF3A21"/>
                </a:solidFill>
                <a:latin typeface="+mj-ea"/>
                <a:ea typeface="+mj-ea"/>
              </a:rPr>
              <a:t>LSTM</a:t>
            </a:r>
            <a:endParaRPr lang="en-US" sz="48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82754A12-9E72-4FC0-A0E6-A64FBA8951F6}"/>
              </a:ext>
            </a:extLst>
          </p:cNvPr>
          <p:cNvSpPr txBox="1"/>
          <p:nvPr/>
        </p:nvSpPr>
        <p:spPr>
          <a:xfrm>
            <a:off x="2209800" y="4806904"/>
            <a:ext cx="510540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ko-KR" altLang="en-US" sz="4800">
                <a:solidFill>
                  <a:srgbClr val="FF3921"/>
                </a:solidFill>
                <a:latin typeface="+mj-ea"/>
                <a:ea typeface="+mj-ea"/>
              </a:rPr>
              <a:t>다변량 시계열 분석</a:t>
            </a:r>
            <a:endParaRPr lang="en-US" sz="48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814BC26B-E2A0-4ECE-8DBF-B08F2E62A97D}"/>
              </a:ext>
            </a:extLst>
          </p:cNvPr>
          <p:cNvSpPr/>
          <p:nvPr/>
        </p:nvSpPr>
        <p:spPr>
          <a:xfrm>
            <a:off x="7467600" y="2399185"/>
            <a:ext cx="762000" cy="4964754"/>
          </a:xfrm>
          <a:prstGeom prst="leftBrace">
            <a:avLst>
              <a:gd name="adj1" fmla="val 104333"/>
              <a:gd name="adj2" fmla="val 50000"/>
            </a:avLst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2938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5A39C-AAED-5644-B331-79A1D98A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CE530-E4EC-ED4B-8046-9323CDC6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763A478E-C42B-43C4-BFD1-422C22B7BA7B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51E019D6-AE91-43D6-B16D-6526C128EBE4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89145BD-108F-411E-A58E-E78A27336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794" y="4289234"/>
            <a:ext cx="8001000" cy="299894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0A17DE8-0F60-4648-A8C4-3A32094EE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5594" y="5279834"/>
            <a:ext cx="6781800" cy="1230453"/>
          </a:xfrm>
          <a:prstGeom prst="rect">
            <a:avLst/>
          </a:prstGeom>
        </p:spPr>
      </p:pic>
      <p:sp>
        <p:nvSpPr>
          <p:cNvPr id="17" name="TextBox 8">
            <a:extLst>
              <a:ext uri="{FF2B5EF4-FFF2-40B4-BE49-F238E27FC236}">
                <a16:creationId xmlns:a16="http://schemas.microsoft.com/office/drawing/2014/main" id="{D57A07BB-0244-428B-9851-C8897D3C2B7B}"/>
              </a:ext>
            </a:extLst>
          </p:cNvPr>
          <p:cNvSpPr txBox="1"/>
          <p:nvPr/>
        </p:nvSpPr>
        <p:spPr>
          <a:xfrm>
            <a:off x="1009794" y="2521718"/>
            <a:ext cx="2114406" cy="545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800" dirty="0">
                <a:solidFill>
                  <a:srgbClr val="FF3A21"/>
                </a:solidFill>
                <a:latin typeface="+mj-ea"/>
                <a:ea typeface="+mj-ea"/>
              </a:rPr>
              <a:t>LSTM</a:t>
            </a: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268D0DDD-012B-4BBB-9327-0D5286C1DD55}"/>
              </a:ext>
            </a:extLst>
          </p:cNvPr>
          <p:cNvSpPr txBox="1"/>
          <p:nvPr/>
        </p:nvSpPr>
        <p:spPr>
          <a:xfrm>
            <a:off x="1019175" y="3104747"/>
            <a:ext cx="16249650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RNN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변형 버전이며 긴 시퀀스 데이터에서 성능이 떨어지는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RNN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특성을 보완하여 </a:t>
            </a:r>
            <a:r>
              <a:rPr lang="ko-KR" alt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시계열처럼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긴 자료를 가지고 모델링할 때 쓰임</a:t>
            </a:r>
            <a:endParaRPr lang="en-US" altLang="ko-KR" sz="22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3499"/>
              </a:lnSpc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RNN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 같은 체인 구조로 되어 있지만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반복 모듈은 단순한 한 개의 </a:t>
            </a:r>
            <a:r>
              <a:rPr lang="en-US" altLang="ko-KR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tanh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layer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아닌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layer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서로 정보를 주고받는 </a:t>
            </a:r>
            <a:r>
              <a:rPr lang="ko-KR" alt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구조</a:t>
            </a:r>
            <a:r>
              <a:rPr lang="en-US" altLang="ko-KR" sz="2200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20) ~ 26)</a:t>
            </a:r>
            <a:endParaRPr lang="ko-KR" altLang="en-US" sz="2200" baseline="300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21" name="Group 5">
            <a:extLst>
              <a:ext uri="{FF2B5EF4-FFF2-40B4-BE49-F238E27FC236}">
                <a16:creationId xmlns:a16="http://schemas.microsoft.com/office/drawing/2014/main" id="{DF502A55-A3B1-49F7-BE4F-794DEE49A57B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22" name="TextBox 6">
              <a:extLst>
                <a:ext uri="{FF2B5EF4-FFF2-40B4-BE49-F238E27FC236}">
                  <a16:creationId xmlns:a16="http://schemas.microsoft.com/office/drawing/2014/main" id="{0B2CA81B-D2FB-4223-B7C9-8F9FCC6427A3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3" name="TextBox 7">
              <a:extLst>
                <a:ext uri="{FF2B5EF4-FFF2-40B4-BE49-F238E27FC236}">
                  <a16:creationId xmlns:a16="http://schemas.microsoft.com/office/drawing/2014/main" id="{2DD37059-B82F-4C54-8D06-7B1E1D8531C6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다변량 시계열 분석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37521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5A39C-AAED-5644-B331-79A1D98A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CE530-E4EC-ED4B-8046-9323CDC6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763A478E-C42B-43C4-BFD1-422C22B7BA7B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8">
            <a:extLst>
              <a:ext uri="{FF2B5EF4-FFF2-40B4-BE49-F238E27FC236}">
                <a16:creationId xmlns:a16="http://schemas.microsoft.com/office/drawing/2014/main" id="{99A52F32-4337-4E57-8684-867C30E5C76F}"/>
              </a:ext>
            </a:extLst>
          </p:cNvPr>
          <p:cNvSpPr/>
          <p:nvPr/>
        </p:nvSpPr>
        <p:spPr>
          <a:xfrm rot="5400000">
            <a:off x="3383193" y="5455461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D8B55022-5A2D-46EA-8E28-52D7A6288427}"/>
              </a:ext>
            </a:extLst>
          </p:cNvPr>
          <p:cNvSpPr txBox="1"/>
          <p:nvPr/>
        </p:nvSpPr>
        <p:spPr>
          <a:xfrm>
            <a:off x="255193" y="1724916"/>
            <a:ext cx="1374047" cy="539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3921"/>
                </a:solidFill>
                <a:latin typeface="+mj-ea"/>
                <a:ea typeface="+mj-ea"/>
              </a:rPr>
              <a:t>ADAM</a:t>
            </a:r>
          </a:p>
        </p:txBody>
      </p:sp>
      <p:sp>
        <p:nvSpPr>
          <p:cNvPr id="17" name="TextBox 21">
            <a:extLst>
              <a:ext uri="{FF2B5EF4-FFF2-40B4-BE49-F238E27FC236}">
                <a16:creationId xmlns:a16="http://schemas.microsoft.com/office/drawing/2014/main" id="{AFAD4744-B3B1-456A-A55F-64F70812141F}"/>
              </a:ext>
            </a:extLst>
          </p:cNvPr>
          <p:cNvSpPr txBox="1"/>
          <p:nvPr/>
        </p:nvSpPr>
        <p:spPr>
          <a:xfrm>
            <a:off x="240905" y="5682108"/>
            <a:ext cx="1928987" cy="539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3921"/>
                </a:solidFill>
                <a:latin typeface="+mj-ea"/>
                <a:ea typeface="+mj-ea"/>
              </a:rPr>
              <a:t>RMSprop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BE1FB9B-3B05-4B0A-9FA5-D7BF63589D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86721" y="1994605"/>
            <a:ext cx="5022165" cy="3324164"/>
          </a:xfrm>
          <a:prstGeom prst="rect">
            <a:avLst/>
          </a:prstGeom>
        </p:spPr>
      </p:pic>
      <p:pic>
        <p:nvPicPr>
          <p:cNvPr id="21" name="Picture 14">
            <a:extLst>
              <a:ext uri="{FF2B5EF4-FFF2-40B4-BE49-F238E27FC236}">
                <a16:creationId xmlns:a16="http://schemas.microsoft.com/office/drawing/2014/main" id="{66B08CA2-EB98-4E35-98DE-EE295039C5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72210" y="6080581"/>
            <a:ext cx="4925048" cy="3262003"/>
          </a:xfrm>
          <a:prstGeom prst="rect">
            <a:avLst/>
          </a:prstGeom>
        </p:spPr>
      </p:pic>
      <p:sp>
        <p:nvSpPr>
          <p:cNvPr id="18" name="AutoShape 18">
            <a:extLst>
              <a:ext uri="{FF2B5EF4-FFF2-40B4-BE49-F238E27FC236}">
                <a16:creationId xmlns:a16="http://schemas.microsoft.com/office/drawing/2014/main" id="{1E45D399-1DFF-487A-8B8A-ADA3EE8DB85B}"/>
              </a:ext>
            </a:extLst>
          </p:cNvPr>
          <p:cNvSpPr/>
          <p:nvPr/>
        </p:nvSpPr>
        <p:spPr>
          <a:xfrm rot="5400000">
            <a:off x="9128353" y="5455462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19" name="표 7">
            <a:extLst>
              <a:ext uri="{FF2B5EF4-FFF2-40B4-BE49-F238E27FC236}">
                <a16:creationId xmlns:a16="http://schemas.microsoft.com/office/drawing/2014/main" id="{57D64D4D-5733-4005-BD6F-0717C1EF74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444254"/>
              </p:ext>
            </p:extLst>
          </p:nvPr>
        </p:nvGraphicFramePr>
        <p:xfrm>
          <a:off x="13198688" y="1734075"/>
          <a:ext cx="4680000" cy="7238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0000">
                  <a:extLst>
                    <a:ext uri="{9D8B030D-6E8A-4147-A177-3AD203B41FA5}">
                      <a16:colId xmlns:a16="http://schemas.microsoft.com/office/drawing/2014/main" val="1304598336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3697001531"/>
                    </a:ext>
                  </a:extLst>
                </a:gridCol>
              </a:tblGrid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Argument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Model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15262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Model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LSTM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26448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Parameter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LSTM Layer = 2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1172821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Past history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144 (7days)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7103000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Max_Score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87%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296468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LSTM</a:t>
                      </a:r>
                      <a:r>
                        <a:rPr lang="ko-KR" altLang="en-US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Layer1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32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27796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LSTM Layer2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16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8221169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Epochs</a:t>
                      </a:r>
                      <a:endParaRPr 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300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155384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batch_size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64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6003697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Optimizer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Adam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397723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02F3E3C3-0239-4218-8FCC-66CB87C9A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115478"/>
              </p:ext>
            </p:extLst>
          </p:nvPr>
        </p:nvGraphicFramePr>
        <p:xfrm>
          <a:off x="7594505" y="1719152"/>
          <a:ext cx="4108329" cy="7234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9443">
                  <a:extLst>
                    <a:ext uri="{9D8B030D-6E8A-4147-A177-3AD203B41FA5}">
                      <a16:colId xmlns:a16="http://schemas.microsoft.com/office/drawing/2014/main" val="1292132223"/>
                    </a:ext>
                  </a:extLst>
                </a:gridCol>
                <a:gridCol w="1369443">
                  <a:extLst>
                    <a:ext uri="{9D8B030D-6E8A-4147-A177-3AD203B41FA5}">
                      <a16:colId xmlns:a16="http://schemas.microsoft.com/office/drawing/2014/main" val="2049961137"/>
                    </a:ext>
                  </a:extLst>
                </a:gridCol>
                <a:gridCol w="1369443">
                  <a:extLst>
                    <a:ext uri="{9D8B030D-6E8A-4147-A177-3AD203B41FA5}">
                      <a16:colId xmlns:a16="http://schemas.microsoft.com/office/drawing/2014/main" val="1039797883"/>
                    </a:ext>
                  </a:extLst>
                </a:gridCol>
              </a:tblGrid>
              <a:tr h="759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Past</a:t>
                      </a:r>
                      <a:r>
                        <a:rPr lang="ko-KR" altLang="en-US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history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Optimizer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Max score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92261"/>
                  </a:ext>
                </a:extLst>
              </a:tr>
              <a:tr h="759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7</a:t>
                      </a:r>
                      <a:r>
                        <a:rPr lang="ko-KR" altLang="en-US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days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Adam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0.87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22055"/>
                  </a:ext>
                </a:extLst>
              </a:tr>
              <a:tr h="7598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14 days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Adam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0.83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5940622"/>
                  </a:ext>
                </a:extLst>
              </a:tr>
              <a:tr h="759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30 days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Adam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0.86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697751"/>
                  </a:ext>
                </a:extLst>
              </a:tr>
              <a:tr h="759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60 days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Adam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0.84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8703177"/>
                  </a:ext>
                </a:extLst>
              </a:tr>
              <a:tr h="75985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90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Adam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0.8553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7306560"/>
                  </a:ext>
                </a:extLst>
              </a:tr>
              <a:tr h="395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A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A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A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944924"/>
                  </a:ext>
                </a:extLst>
              </a:tr>
              <a:tr h="7598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7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6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RMSprop</a:t>
                      </a:r>
                      <a:endParaRPr lang="en-US" altLang="ko-KR" sz="1600" b="0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0.838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7312802"/>
                  </a:ext>
                </a:extLst>
              </a:tr>
              <a:tr h="7598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14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6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RMSprop</a:t>
                      </a:r>
                      <a:endParaRPr lang="en-US" altLang="ko-KR" sz="1600" b="0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0.851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9703952"/>
                  </a:ext>
                </a:extLst>
              </a:tr>
              <a:tr h="7598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30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6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RMSprop</a:t>
                      </a:r>
                      <a:endParaRPr lang="en-US" altLang="ko-KR" sz="1600" b="0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0.812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781442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59C56D3B-5904-48BE-A8EE-C3D604C29CA1}"/>
              </a:ext>
            </a:extLst>
          </p:cNvPr>
          <p:cNvSpPr/>
          <p:nvPr/>
        </p:nvSpPr>
        <p:spPr>
          <a:xfrm>
            <a:off x="7594504" y="2409381"/>
            <a:ext cx="4108330" cy="893203"/>
          </a:xfrm>
          <a:prstGeom prst="rect">
            <a:avLst/>
          </a:prstGeom>
          <a:noFill/>
          <a:ln w="57150">
            <a:solidFill>
              <a:srgbClr val="FF3A2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25" name="Group 5">
            <a:extLst>
              <a:ext uri="{FF2B5EF4-FFF2-40B4-BE49-F238E27FC236}">
                <a16:creationId xmlns:a16="http://schemas.microsoft.com/office/drawing/2014/main" id="{4B66A504-4FBD-40B9-BF4E-7E99525329ED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49C606CE-5FCD-497B-8283-7ED0052EF044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7" name="TextBox 7">
              <a:extLst>
                <a:ext uri="{FF2B5EF4-FFF2-40B4-BE49-F238E27FC236}">
                  <a16:creationId xmlns:a16="http://schemas.microsoft.com/office/drawing/2014/main" id="{CB074732-30A8-4D6E-A89F-F3FC84ED424C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다변량 시계열 분석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0573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70FE029A-4DB1-4449-919D-19C2643A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DDA93A0-CA9A-1940-8E21-894BE43E0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21" name="AutoShape 8">
            <a:extLst>
              <a:ext uri="{FF2B5EF4-FFF2-40B4-BE49-F238E27FC236}">
                <a16:creationId xmlns:a16="http://schemas.microsoft.com/office/drawing/2014/main" id="{46C56595-BD3D-4D8C-917F-59057A0BE144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2" name="Group 5">
            <a:extLst>
              <a:ext uri="{FF2B5EF4-FFF2-40B4-BE49-F238E27FC236}">
                <a16:creationId xmlns:a16="http://schemas.microsoft.com/office/drawing/2014/main" id="{5D7B9346-3CE8-4EC6-AEC4-548774946BA6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23" name="TextBox 6">
              <a:extLst>
                <a:ext uri="{FF2B5EF4-FFF2-40B4-BE49-F238E27FC236}">
                  <a16:creationId xmlns:a16="http://schemas.microsoft.com/office/drawing/2014/main" id="{40047113-7A73-4A6A-8A2D-2938541C4661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4" name="TextBox 7">
              <a:extLst>
                <a:ext uri="{FF2B5EF4-FFF2-40B4-BE49-F238E27FC236}">
                  <a16:creationId xmlns:a16="http://schemas.microsoft.com/office/drawing/2014/main" id="{C7EF7022-4618-4865-B4A2-578F1F57EA5A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다변량 시계열 분석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952D18F3-8F2F-4868-BF45-6A8D6A90B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8717" y="1813527"/>
            <a:ext cx="2062270" cy="93506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ECE82A0-C67C-4EC8-B90D-19288F565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41" y="2748594"/>
            <a:ext cx="17799388" cy="518159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5290E6B-EB0F-49E5-8141-E69B667F9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226" y="2748594"/>
            <a:ext cx="17849174" cy="5181598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97CDEEFF-DAFE-45FA-A2A4-8308BFF21AEB}"/>
              </a:ext>
            </a:extLst>
          </p:cNvPr>
          <p:cNvSpPr/>
          <p:nvPr/>
        </p:nvSpPr>
        <p:spPr>
          <a:xfrm>
            <a:off x="10643315" y="2952729"/>
            <a:ext cx="5839872" cy="4773328"/>
          </a:xfrm>
          <a:prstGeom prst="rect">
            <a:avLst/>
          </a:prstGeom>
          <a:noFill/>
          <a:ln w="38100">
            <a:solidFill>
              <a:srgbClr val="FE3A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5A39C-AAED-5644-B331-79A1D98A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CE530-E4EC-ED4B-8046-9323CDC6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763A478E-C42B-43C4-BFD1-422C22B7BA7B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51E019D6-AE91-43D6-B16D-6526C128EBE4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D57A07BB-0244-428B-9851-C8897D3C2B7B}"/>
              </a:ext>
            </a:extLst>
          </p:cNvPr>
          <p:cNvSpPr txBox="1"/>
          <p:nvPr/>
        </p:nvSpPr>
        <p:spPr>
          <a:xfrm>
            <a:off x="1009794" y="2521718"/>
            <a:ext cx="3409806" cy="545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800">
                <a:solidFill>
                  <a:srgbClr val="FF3A21"/>
                </a:solidFill>
                <a:latin typeface="+mj-ea"/>
                <a:ea typeface="+mj-ea"/>
              </a:rPr>
              <a:t>RNN - CNN</a:t>
            </a:r>
            <a:endParaRPr lang="en-US" sz="48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268D0DDD-012B-4BBB-9327-0D5286C1DD55}"/>
              </a:ext>
            </a:extLst>
          </p:cNvPr>
          <p:cNvSpPr txBox="1"/>
          <p:nvPr/>
        </p:nvSpPr>
        <p:spPr>
          <a:xfrm>
            <a:off x="1019175" y="3104747"/>
            <a:ext cx="16249650" cy="414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altLang="ko-KR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RNN</a:t>
            </a:r>
            <a:r>
              <a:rPr lang="ko-KR" altLang="en-US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</a:t>
            </a:r>
            <a:r>
              <a:rPr lang="en-US" altLang="ko-KR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CNN</a:t>
            </a:r>
            <a:r>
              <a:rPr lang="ko-KR" altLang="en-US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결합하여 </a:t>
            </a:r>
          </a:p>
        </p:txBody>
      </p:sp>
      <p:grpSp>
        <p:nvGrpSpPr>
          <p:cNvPr id="21" name="Group 5">
            <a:extLst>
              <a:ext uri="{FF2B5EF4-FFF2-40B4-BE49-F238E27FC236}">
                <a16:creationId xmlns:a16="http://schemas.microsoft.com/office/drawing/2014/main" id="{DF502A55-A3B1-49F7-BE4F-794DEE49A57B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22" name="TextBox 6">
              <a:extLst>
                <a:ext uri="{FF2B5EF4-FFF2-40B4-BE49-F238E27FC236}">
                  <a16:creationId xmlns:a16="http://schemas.microsoft.com/office/drawing/2014/main" id="{0B2CA81B-D2FB-4223-B7C9-8F9FCC6427A3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3" name="TextBox 7">
              <a:extLst>
                <a:ext uri="{FF2B5EF4-FFF2-40B4-BE49-F238E27FC236}">
                  <a16:creationId xmlns:a16="http://schemas.microsoft.com/office/drawing/2014/main" id="{2DD37059-B82F-4C54-8D06-7B1E1D8531C6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다변량 시계열 분석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31C354D-B9C3-48A3-BAB3-86C5E3746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306544"/>
            <a:ext cx="5362146" cy="465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8097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5A39C-AAED-5644-B331-79A1D98A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CE530-E4EC-ED4B-8046-9323CDC6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763A478E-C42B-43C4-BFD1-422C22B7BA7B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5" name="Group 5">
            <a:extLst>
              <a:ext uri="{FF2B5EF4-FFF2-40B4-BE49-F238E27FC236}">
                <a16:creationId xmlns:a16="http://schemas.microsoft.com/office/drawing/2014/main" id="{4B66A504-4FBD-40B9-BF4E-7E99525329ED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49C606CE-5FCD-497B-8283-7ED0052EF044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7" name="TextBox 7">
              <a:extLst>
                <a:ext uri="{FF2B5EF4-FFF2-40B4-BE49-F238E27FC236}">
                  <a16:creationId xmlns:a16="http://schemas.microsoft.com/office/drawing/2014/main" id="{CB074732-30A8-4D6E-A89F-F3FC84ED424C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다변량 시계열 분석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E20F60B-7512-49A4-987E-1DD69C7F3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481" y="1816914"/>
            <a:ext cx="5018805" cy="350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9" name="표 7">
            <a:extLst>
              <a:ext uri="{FF2B5EF4-FFF2-40B4-BE49-F238E27FC236}">
                <a16:creationId xmlns:a16="http://schemas.microsoft.com/office/drawing/2014/main" id="{D3EA790E-82A2-410D-A321-D423CC062F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827247"/>
              </p:ext>
            </p:extLst>
          </p:nvPr>
        </p:nvGraphicFramePr>
        <p:xfrm>
          <a:off x="13198688" y="1734075"/>
          <a:ext cx="4680000" cy="7238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0000">
                  <a:extLst>
                    <a:ext uri="{9D8B030D-6E8A-4147-A177-3AD203B41FA5}">
                      <a16:colId xmlns:a16="http://schemas.microsoft.com/office/drawing/2014/main" val="1304598336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3697001531"/>
                    </a:ext>
                  </a:extLst>
                </a:gridCol>
              </a:tblGrid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Argument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Model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15262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Model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CNN-RNN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26448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Parameter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Conv </a:t>
                      </a: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Layer </a:t>
                      </a: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= 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GRU Layer = 1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1172821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Past history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720 (30days</a:t>
                      </a: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7103000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Val_loss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0.13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296468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i="0" kern="1200" spc="-8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Conv</a:t>
                      </a:r>
                      <a:r>
                        <a:rPr lang="ko-KR" altLang="en-US" sz="1600" b="1" i="0" kern="1200" spc="-8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Layer1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32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27796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Conv </a:t>
                      </a: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Layer2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32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8221169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Epochs</a:t>
                      </a:r>
                      <a:endParaRPr 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200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155384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batch_size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200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6003697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Optimizer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Adam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397723"/>
                  </a:ext>
                </a:extLst>
              </a:tr>
            </a:tbl>
          </a:graphicData>
        </a:graphic>
      </p:graphicFrame>
      <p:pic>
        <p:nvPicPr>
          <p:cNvPr id="4100" name="Picture 4">
            <a:extLst>
              <a:ext uri="{FF2B5EF4-FFF2-40B4-BE49-F238E27FC236}">
                <a16:creationId xmlns:a16="http://schemas.microsoft.com/office/drawing/2014/main" id="{4A53F1E4-42E2-4614-AEDC-7BE5531CE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12" y="1847757"/>
            <a:ext cx="5018805" cy="350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DF43EFD-BCE2-4CEF-8206-E10CF237BE66}"/>
              </a:ext>
            </a:extLst>
          </p:cNvPr>
          <p:cNvSpPr txBox="1"/>
          <p:nvPr/>
        </p:nvSpPr>
        <p:spPr>
          <a:xfrm>
            <a:off x="-5417389" y="2125761"/>
            <a:ext cx="9144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model = Sequential()</a:t>
            </a:r>
          </a:p>
          <a:p>
            <a:r>
              <a:rPr lang="en-US" altLang="ko-KR"/>
              <a:t>model.add(layers.Conv1D(32, 5, activation='relu',</a:t>
            </a:r>
          </a:p>
          <a:p>
            <a:r>
              <a:rPr lang="en-US" altLang="ko-KR"/>
              <a:t>                        input_shape=(None, dataset_sc.shape[-1])))</a:t>
            </a:r>
          </a:p>
          <a:p>
            <a:r>
              <a:rPr lang="en-US" altLang="ko-KR"/>
              <a:t>model.add(layers.MaxPooling1D(3))</a:t>
            </a:r>
          </a:p>
          <a:p>
            <a:r>
              <a:rPr lang="en-US" altLang="ko-KR"/>
              <a:t>model.add(layers.Conv1D(32, 5, activation='relu'))</a:t>
            </a:r>
          </a:p>
          <a:p>
            <a:r>
              <a:rPr lang="en-US" altLang="ko-KR"/>
              <a:t>model.add(layers.MaxPooling1D(3))</a:t>
            </a:r>
          </a:p>
          <a:p>
            <a:r>
              <a:rPr lang="en-US" altLang="ko-KR"/>
              <a:t>model.add(layers.Conv1D(32, 5, activation='relu'))</a:t>
            </a:r>
          </a:p>
          <a:p>
            <a:r>
              <a:rPr lang="en-US" altLang="ko-KR"/>
              <a:t>model.add(layers.GlobalMaxPooling1D())</a:t>
            </a:r>
          </a:p>
          <a:p>
            <a:r>
              <a:rPr lang="en-US" altLang="ko-KR"/>
              <a:t>model.add(layers.Dense(1))</a:t>
            </a:r>
            <a:endParaRPr lang="ko-KR" altLang="en-US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3A26B921-ABF4-4451-AA8A-65E573436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12" y="5505352"/>
            <a:ext cx="5018805" cy="356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E8610B1-F55A-441A-96E7-A4831D09E903}"/>
              </a:ext>
            </a:extLst>
          </p:cNvPr>
          <p:cNvSpPr txBox="1"/>
          <p:nvPr/>
        </p:nvSpPr>
        <p:spPr>
          <a:xfrm>
            <a:off x="-5008666" y="6263534"/>
            <a:ext cx="54179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model = Sequential()</a:t>
            </a:r>
          </a:p>
          <a:p>
            <a:r>
              <a:rPr lang="en-US" altLang="ko-KR"/>
              <a:t>model.add(layers.Flatten(input_shape=(lookback // step, dataset_sc.shape[-1])))</a:t>
            </a:r>
          </a:p>
          <a:p>
            <a:r>
              <a:rPr lang="en-US" altLang="ko-KR"/>
              <a:t>model.add(layers.Dense(32, activation='relu'))</a:t>
            </a:r>
          </a:p>
          <a:p>
            <a:r>
              <a:rPr lang="en-US" altLang="ko-KR"/>
              <a:t>model.add(layers.Dense(1))</a:t>
            </a:r>
            <a:endParaRPr lang="ko-KR" altLang="en-US"/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EE12EB4F-94DC-4189-A933-712025852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482" y="5505352"/>
            <a:ext cx="5018804" cy="356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1D5081B-359A-4FE6-87B2-7FE0F3F893AA}"/>
              </a:ext>
            </a:extLst>
          </p:cNvPr>
          <p:cNvSpPr txBox="1"/>
          <p:nvPr/>
        </p:nvSpPr>
        <p:spPr>
          <a:xfrm>
            <a:off x="6291944" y="9191397"/>
            <a:ext cx="119960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model = Sequential()</a:t>
            </a:r>
          </a:p>
          <a:p>
            <a:r>
              <a:rPr lang="en-US" altLang="ko-KR"/>
              <a:t>model.add(layers.GRU(32, input_shape=(None, dataset_sc.shape[-1])))</a:t>
            </a:r>
          </a:p>
          <a:p>
            <a:r>
              <a:rPr lang="en-US" altLang="ko-KR"/>
              <a:t>model.add(layers.Dense(1))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563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41EA52B1-B30C-4908-A7EF-2A448BD73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7664494-A30C-4082-840E-8AEA5E4C6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5691022-24E8-426E-9BC6-F0622215860B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5C5055-D52C-4A67-9045-DE79EDAC6736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998947D-DAE7-4A4E-8F2B-98623FF65DE3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다변량 시계열 분석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1" name="TextBox 15">
            <a:extLst>
              <a:ext uri="{FF2B5EF4-FFF2-40B4-BE49-F238E27FC236}">
                <a16:creationId xmlns:a16="http://schemas.microsoft.com/office/drawing/2014/main" id="{95B89473-DF86-40B2-AD43-D463B2D53E98}"/>
              </a:ext>
            </a:extLst>
          </p:cNvPr>
          <p:cNvSpPr txBox="1"/>
          <p:nvPr/>
        </p:nvSpPr>
        <p:spPr>
          <a:xfrm>
            <a:off x="13411200" y="4717628"/>
            <a:ext cx="3780245" cy="848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시간에 따른 주기성이 있지만</a:t>
            </a: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>
              <a:lnSpc>
                <a:spcPts val="3359"/>
              </a:lnSpc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유의미한 결과를 찾을 수 없음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AutoShape 18">
            <a:extLst>
              <a:ext uri="{FF2B5EF4-FFF2-40B4-BE49-F238E27FC236}">
                <a16:creationId xmlns:a16="http://schemas.microsoft.com/office/drawing/2014/main" id="{1B939344-2970-447B-8A3B-F5961D7D4498}"/>
              </a:ext>
            </a:extLst>
          </p:cNvPr>
          <p:cNvSpPr/>
          <p:nvPr/>
        </p:nvSpPr>
        <p:spPr>
          <a:xfrm rot="5400000">
            <a:off x="9394665" y="5455461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8">
            <a:extLst>
              <a:ext uri="{FF2B5EF4-FFF2-40B4-BE49-F238E27FC236}">
                <a16:creationId xmlns:a16="http://schemas.microsoft.com/office/drawing/2014/main" id="{B8954029-4C41-4B05-8C6D-6CC6FE680AF2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5EC723D-D84B-43A2-85A1-2992B545A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14" y="4000508"/>
            <a:ext cx="12522986" cy="358726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271E1BD-C826-4674-AA68-B732858FA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1263" y="3281866"/>
            <a:ext cx="1847937" cy="71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19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5839759" y="6895419"/>
            <a:ext cx="1911226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-10800000">
            <a:off x="2000872" y="6895419"/>
            <a:ext cx="1911226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10800000">
            <a:off x="9794638" y="6895419"/>
            <a:ext cx="1911226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-10800000">
            <a:off x="13759328" y="6895419"/>
            <a:ext cx="1911226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 rot="17453">
            <a:off x="2001514" y="7339764"/>
            <a:ext cx="1910236" cy="29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166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팀장</a:t>
            </a:r>
            <a:endParaRPr lang="en-US" sz="1663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001144" y="7049989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8"/>
              </a:lnSpc>
            </a:pPr>
            <a:r>
              <a:rPr lang="en-US" sz="22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김윤희</a:t>
            </a:r>
            <a:endParaRPr lang="en-US" sz="228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 rot="17453">
            <a:off x="5840130" y="7339764"/>
            <a:ext cx="1910236" cy="29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166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팀원</a:t>
            </a:r>
            <a:endParaRPr lang="en-US" sz="1663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839759" y="7049989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8"/>
              </a:lnSpc>
            </a:pPr>
            <a:r>
              <a:rPr lang="en-US" sz="22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강주영</a:t>
            </a:r>
            <a:endParaRPr lang="en-US" sz="228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 rot="17453">
            <a:off x="9795008" y="7339764"/>
            <a:ext cx="1910236" cy="29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166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팀원</a:t>
            </a:r>
            <a:endParaRPr lang="en-US" sz="1663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794638" y="7049989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8"/>
              </a:lnSpc>
            </a:pPr>
            <a:r>
              <a:rPr lang="en-US" sz="22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고아름</a:t>
            </a:r>
            <a:endParaRPr lang="en-US" sz="228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 rot="17453">
            <a:off x="13759698" y="7339764"/>
            <a:ext cx="1910236" cy="29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166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팀원</a:t>
            </a:r>
            <a:endParaRPr lang="en-US" sz="1663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759328" y="7049989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8"/>
              </a:lnSpc>
            </a:pPr>
            <a:r>
              <a:rPr lang="en-US" sz="22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유화영</a:t>
            </a:r>
            <a:endParaRPr lang="en-US" sz="228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구성원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역할</a:t>
              </a:r>
              <a:endParaRPr lang="en-US" sz="350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000773" y="7793517"/>
            <a:ext cx="1595199" cy="155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프로젝트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총괄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머신러닝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분석</a:t>
            </a:r>
          </a:p>
          <a:p>
            <a:pPr>
              <a:lnSpc>
                <a:spcPts val="3080"/>
              </a:lnSpc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DNN 분석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812381" y="7792367"/>
            <a:ext cx="2243257" cy="116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수집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정제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Prophet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파일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792128" y="7792367"/>
            <a:ext cx="2959973" cy="116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수집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ARIMA, SARIMA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AWS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3758957" y="7792367"/>
            <a:ext cx="2959973" cy="155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dirty="0" err="1">
                <a:solidFill>
                  <a:srgbClr val="000000"/>
                </a:solidFill>
                <a:latin typeface="+mn-ea"/>
              </a:rPr>
              <a:t>데이터</a:t>
            </a:r>
            <a:r>
              <a:rPr 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ea"/>
              </a:rPr>
              <a:t>수집</a:t>
            </a:r>
            <a:r>
              <a:rPr 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ea"/>
              </a:rPr>
              <a:t>및</a:t>
            </a:r>
            <a:r>
              <a:rPr 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ea"/>
              </a:rPr>
              <a:t>모델링</a:t>
            </a:r>
            <a:r>
              <a:rPr lang="en-US" dirty="0">
                <a:solidFill>
                  <a:srgbClr val="000000"/>
                </a:solidFill>
                <a:latin typeface="+mn-ea"/>
              </a:rPr>
              <a:t> </a:t>
            </a:r>
          </a:p>
          <a:p>
            <a:pPr>
              <a:lnSpc>
                <a:spcPts val="3080"/>
              </a:lnSpc>
            </a:pPr>
            <a:r>
              <a:rPr lang="en-US" dirty="0" err="1">
                <a:solidFill>
                  <a:srgbClr val="000000"/>
                </a:solidFill>
                <a:latin typeface="+mn-ea"/>
              </a:rPr>
              <a:t>분석결과</a:t>
            </a:r>
            <a:r>
              <a:rPr 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ea"/>
              </a:rPr>
              <a:t>정리</a:t>
            </a:r>
            <a:endParaRPr lang="en-US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dirty="0">
                <a:solidFill>
                  <a:srgbClr val="000000"/>
                </a:solidFill>
                <a:latin typeface="+mn-ea"/>
              </a:rPr>
              <a:t>LSTM </a:t>
            </a:r>
            <a:r>
              <a:rPr lang="en-US" dirty="0" err="1">
                <a:solidFill>
                  <a:srgbClr val="000000"/>
                </a:solidFill>
                <a:latin typeface="+mn-ea"/>
              </a:rPr>
              <a:t>분석</a:t>
            </a:r>
            <a:endParaRPr lang="en-US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dirty="0" err="1">
                <a:solidFill>
                  <a:srgbClr val="000000"/>
                </a:solidFill>
                <a:latin typeface="+mn-ea"/>
              </a:rPr>
              <a:t>회의록</a:t>
            </a:r>
            <a:r>
              <a:rPr 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ea"/>
              </a:rPr>
              <a:t>작성</a:t>
            </a:r>
            <a:endParaRPr lang="en-US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7" name="바닥글 개체 틀 26">
            <a:extLst>
              <a:ext uri="{FF2B5EF4-FFF2-40B4-BE49-F238E27FC236}">
                <a16:creationId xmlns:a16="http://schemas.microsoft.com/office/drawing/2014/main" id="{CB73B233-D575-AA43-AF8F-5C0E5967D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025D008F-CA75-F14E-974A-45FDCD57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1" name="AutoShape 8">
            <a:extLst>
              <a:ext uri="{FF2B5EF4-FFF2-40B4-BE49-F238E27FC236}">
                <a16:creationId xmlns:a16="http://schemas.microsoft.com/office/drawing/2014/main" id="{D7D807DF-22D6-4229-83CE-741EC94364A6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100" name="Picture 4" descr="Teletubbies (@TeletubbiesHQ) | Twitter">
            <a:extLst>
              <a:ext uri="{FF2B5EF4-FFF2-40B4-BE49-F238E27FC236}">
                <a16:creationId xmlns:a16="http://schemas.microsoft.com/office/drawing/2014/main" id="{CDFC2114-2DA1-4513-BC06-5936F21153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24" b="50000"/>
          <a:stretch/>
        </p:blipFill>
        <p:spPr bwMode="auto">
          <a:xfrm>
            <a:off x="13758836" y="4832655"/>
            <a:ext cx="1911718" cy="190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Teletubbies (@TeletubbiesHQ) | Twitter">
            <a:extLst>
              <a:ext uri="{FF2B5EF4-FFF2-40B4-BE49-F238E27FC236}">
                <a16:creationId xmlns:a16="http://schemas.microsoft.com/office/drawing/2014/main" id="{A34F8BD8-E37F-41B0-8748-259A8B7882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4" t="50315" b="-1"/>
          <a:stretch/>
        </p:blipFill>
        <p:spPr bwMode="auto">
          <a:xfrm>
            <a:off x="5822239" y="4858258"/>
            <a:ext cx="1911718" cy="189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Teletubbies (@TeletubbiesHQ) | Twitter">
            <a:extLst>
              <a:ext uri="{FF2B5EF4-FFF2-40B4-BE49-F238E27FC236}">
                <a16:creationId xmlns:a16="http://schemas.microsoft.com/office/drawing/2014/main" id="{B7F765BC-1ED2-49BE-93E0-CFDA00477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49836"/>
          <a:stretch/>
        </p:blipFill>
        <p:spPr bwMode="auto">
          <a:xfrm>
            <a:off x="1984407" y="4835848"/>
            <a:ext cx="1911226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Teletubbies (@TeletubbiesHQ) | Twitter">
            <a:extLst>
              <a:ext uri="{FF2B5EF4-FFF2-40B4-BE49-F238E27FC236}">
                <a16:creationId xmlns:a16="http://schemas.microsoft.com/office/drawing/2014/main" id="{B292EE3F-B3F1-4855-A459-572AB4760E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3" t="1" r="388" b="50000"/>
          <a:stretch/>
        </p:blipFill>
        <p:spPr bwMode="auto">
          <a:xfrm>
            <a:off x="9792128" y="4846198"/>
            <a:ext cx="1873725" cy="190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05FBE38-6684-48A4-B662-95D92A4BA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421" y="432428"/>
            <a:ext cx="6743700" cy="39652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5A39C-AAED-5644-B331-79A1D98A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CE530-E4EC-ED4B-8046-9323CDC6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9" name="Group 5">
            <a:extLst>
              <a:ext uri="{FF2B5EF4-FFF2-40B4-BE49-F238E27FC236}">
                <a16:creationId xmlns:a16="http://schemas.microsoft.com/office/drawing/2014/main" id="{AEF18FDF-CDEE-45D6-A16C-3A614381423C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20B5C7AF-2A33-429F-9B71-D49CAE12E424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691BC71E-8FB3-464E-8F02-0E88F65E5A94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회귀 모델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2" name="AutoShape 8">
            <a:extLst>
              <a:ext uri="{FF2B5EF4-FFF2-40B4-BE49-F238E27FC236}">
                <a16:creationId xmlns:a16="http://schemas.microsoft.com/office/drawing/2014/main" id="{07BFA14E-90D3-46A6-B169-859F0E2EBE24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F8447A3E-968D-4666-9070-2F9AF469FE07}"/>
              </a:ext>
            </a:extLst>
          </p:cNvPr>
          <p:cNvSpPr txBox="1"/>
          <p:nvPr/>
        </p:nvSpPr>
        <p:spPr>
          <a:xfrm>
            <a:off x="9144000" y="3924300"/>
            <a:ext cx="335280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4800">
                <a:solidFill>
                  <a:srgbClr val="FF3921"/>
                </a:solidFill>
                <a:latin typeface="+mj-ea"/>
                <a:ea typeface="+mj-ea"/>
              </a:rPr>
              <a:t>SVR</a:t>
            </a:r>
            <a:endParaRPr lang="en-US" sz="48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84BDBD8D-86A9-4E8A-8DDC-9D0E25F2ABFC}"/>
              </a:ext>
            </a:extLst>
          </p:cNvPr>
          <p:cNvSpPr txBox="1"/>
          <p:nvPr/>
        </p:nvSpPr>
        <p:spPr>
          <a:xfrm>
            <a:off x="9142617" y="5371674"/>
            <a:ext cx="2458833" cy="545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800">
                <a:solidFill>
                  <a:srgbClr val="FF3A21"/>
                </a:solidFill>
                <a:latin typeface="+mj-ea"/>
                <a:ea typeface="+mj-ea"/>
              </a:rPr>
              <a:t>GBR</a:t>
            </a:r>
            <a:endParaRPr lang="en-US" sz="48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315FA66A-8444-4F10-89C7-FC9BFD3C95F9}"/>
              </a:ext>
            </a:extLst>
          </p:cNvPr>
          <p:cNvSpPr txBox="1"/>
          <p:nvPr/>
        </p:nvSpPr>
        <p:spPr>
          <a:xfrm>
            <a:off x="3711507" y="4806904"/>
            <a:ext cx="259080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ko-KR" altLang="en-US" sz="4800">
                <a:solidFill>
                  <a:srgbClr val="FF3921"/>
                </a:solidFill>
                <a:latin typeface="+mj-ea"/>
                <a:ea typeface="+mj-ea"/>
              </a:rPr>
              <a:t>회귀 모델</a:t>
            </a:r>
            <a:endParaRPr lang="en-US" sz="48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2D99454E-0550-4B8B-9B37-00AE10C68ED5}"/>
              </a:ext>
            </a:extLst>
          </p:cNvPr>
          <p:cNvSpPr/>
          <p:nvPr/>
        </p:nvSpPr>
        <p:spPr>
          <a:xfrm>
            <a:off x="7467600" y="2399185"/>
            <a:ext cx="762000" cy="4964754"/>
          </a:xfrm>
          <a:prstGeom prst="leftBrace">
            <a:avLst>
              <a:gd name="adj1" fmla="val 104333"/>
              <a:gd name="adj2" fmla="val 50000"/>
            </a:avLst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5A39C-AAED-5644-B331-79A1D98A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CE530-E4EC-ED4B-8046-9323CDC6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15" name="Group 5">
            <a:extLst>
              <a:ext uri="{FF2B5EF4-FFF2-40B4-BE49-F238E27FC236}">
                <a16:creationId xmlns:a16="http://schemas.microsoft.com/office/drawing/2014/main" id="{E4B2D91E-E263-48FF-93AE-0A51F3C0D777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720E0FD5-380F-4C35-82FB-5CA49AFC79A1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EE2EDE32-3E36-4137-B0D3-6AC5B6555A7B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회귀 모델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8" name="AutoShape 8">
            <a:extLst>
              <a:ext uri="{FF2B5EF4-FFF2-40B4-BE49-F238E27FC236}">
                <a16:creationId xmlns:a16="http://schemas.microsoft.com/office/drawing/2014/main" id="{199B337D-7902-435A-B94B-188B6B0DFDDD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2187AD53-01BB-4066-9D60-F725DE869364}"/>
              </a:ext>
            </a:extLst>
          </p:cNvPr>
          <p:cNvSpPr txBox="1"/>
          <p:nvPr/>
        </p:nvSpPr>
        <p:spPr>
          <a:xfrm>
            <a:off x="970167" y="2874808"/>
            <a:ext cx="10497168" cy="536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altLang="ko-KR" sz="4000">
                <a:solidFill>
                  <a:srgbClr val="FF3921"/>
                </a:solidFill>
                <a:latin typeface="+mj-ea"/>
                <a:ea typeface="+mj-ea"/>
              </a:rPr>
              <a:t>SVR</a:t>
            </a:r>
            <a:endParaRPr lang="en-US" altLang="ko-KR" sz="40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C7FA5856-A6B7-43CB-955C-89681102D4C7}"/>
              </a:ext>
            </a:extLst>
          </p:cNvPr>
          <p:cNvSpPr txBox="1"/>
          <p:nvPr/>
        </p:nvSpPr>
        <p:spPr>
          <a:xfrm>
            <a:off x="990600" y="3534756"/>
            <a:ext cx="14935200" cy="893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SVM(Support vector machin)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알고리즘을 사용하여 회귀모델을 구성하는 것으로</a:t>
            </a: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제한된 마진 오류 안에서 가능한 많은 샘플이 구간 안에 존재하게 만드는 것을 목표로 학습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14">
            <a:extLst>
              <a:ext uri="{FF2B5EF4-FFF2-40B4-BE49-F238E27FC236}">
                <a16:creationId xmlns:a16="http://schemas.microsoft.com/office/drawing/2014/main" id="{9F857A26-84E0-4830-BFF6-1932399381B3}"/>
              </a:ext>
            </a:extLst>
          </p:cNvPr>
          <p:cNvSpPr txBox="1"/>
          <p:nvPr/>
        </p:nvSpPr>
        <p:spPr>
          <a:xfrm>
            <a:off x="970167" y="5143500"/>
            <a:ext cx="10497168" cy="51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altLang="ko-KR" sz="4000">
                <a:solidFill>
                  <a:srgbClr val="FF3A21"/>
                </a:solidFill>
                <a:latin typeface="+mj-ea"/>
                <a:ea typeface="+mj-ea"/>
              </a:rPr>
              <a:t>GBR</a:t>
            </a:r>
            <a:endParaRPr lang="en-US" altLang="ko-KR" sz="40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id="{EE35B423-DA7C-40EC-9E6B-898167AFC3A8}"/>
              </a:ext>
            </a:extLst>
          </p:cNvPr>
          <p:cNvSpPr txBox="1"/>
          <p:nvPr/>
        </p:nvSpPr>
        <p:spPr>
          <a:xfrm>
            <a:off x="968276" y="5832665"/>
            <a:ext cx="14658545" cy="848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CART 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기반의 알고리즘으로</a:t>
            </a: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여러 개의 약학 학습기를 순차적으로 학습하여 잘못 예측한 데이터에 가중치를 부여하여 오류는 개선하는 방법으로</a:t>
            </a: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경사 하강법을 통해 가중치를 업데이트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49034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67EC527-4582-4B8B-9746-E0C592578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8E25FFB-5153-450A-9A1F-643B5CE96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FE44867E-7C28-4FCC-9850-9699D23DD6E6}"/>
              </a:ext>
            </a:extLst>
          </p:cNvPr>
          <p:cNvSpPr txBox="1"/>
          <p:nvPr/>
        </p:nvSpPr>
        <p:spPr>
          <a:xfrm>
            <a:off x="8686800" y="1638300"/>
            <a:ext cx="10497168" cy="51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altLang="ko-KR" sz="4000">
                <a:solidFill>
                  <a:srgbClr val="FF3A21"/>
                </a:solidFill>
                <a:latin typeface="+mj-ea"/>
                <a:ea typeface="+mj-ea"/>
              </a:rPr>
              <a:t>Feature importance</a:t>
            </a:r>
            <a:endParaRPr lang="en-US" altLang="ko-KR" sz="40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sp>
        <p:nvSpPr>
          <p:cNvPr id="5" name="AutoShape 8">
            <a:extLst>
              <a:ext uri="{FF2B5EF4-FFF2-40B4-BE49-F238E27FC236}">
                <a16:creationId xmlns:a16="http://schemas.microsoft.com/office/drawing/2014/main" id="{0D451AE7-D01A-4ADE-A7BC-864FADE85E6B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586A3C2C-C371-42F3-ABD0-8A302737E3FA}"/>
              </a:ext>
            </a:extLst>
          </p:cNvPr>
          <p:cNvSpPr txBox="1"/>
          <p:nvPr/>
        </p:nvSpPr>
        <p:spPr>
          <a:xfrm>
            <a:off x="914400" y="1594813"/>
            <a:ext cx="2895600" cy="517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altLang="ko-KR" sz="4000">
                <a:solidFill>
                  <a:srgbClr val="FF3A21"/>
                </a:solidFill>
                <a:latin typeface="+mj-ea"/>
                <a:ea typeface="+mj-ea"/>
              </a:rPr>
              <a:t>Model</a:t>
            </a:r>
            <a:endParaRPr lang="en-US" altLang="ko-KR" sz="40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grpSp>
        <p:nvGrpSpPr>
          <p:cNvPr id="7" name="Group 5">
            <a:extLst>
              <a:ext uri="{FF2B5EF4-FFF2-40B4-BE49-F238E27FC236}">
                <a16:creationId xmlns:a16="http://schemas.microsoft.com/office/drawing/2014/main" id="{5AEF2930-553E-4169-9724-2571E1BDA1B8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A694425B-E430-4F3D-9ADE-95DB7A50342D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68DCBE48-5FBE-4084-A4E3-6F0B0BB48578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회귀 모델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47518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70FE029A-4DB1-4449-919D-19C2643A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DDA93A0-CA9A-1940-8E21-894BE43E0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7" name="AutoShape 8">
            <a:extLst>
              <a:ext uri="{FF2B5EF4-FFF2-40B4-BE49-F238E27FC236}">
                <a16:creationId xmlns:a16="http://schemas.microsoft.com/office/drawing/2014/main" id="{F95CCC9E-9E6C-4B0F-9FDA-11BBE4D108AA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8018F2-90CE-4534-A1CC-C1645D759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77" y="2763183"/>
            <a:ext cx="18009446" cy="50291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925F4A6-5902-4AD2-B95F-DE4B07FF4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3713" y="1449926"/>
            <a:ext cx="1657422" cy="121237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CC4F89-0E5F-4CDB-8BB2-E5BD64768173}"/>
              </a:ext>
            </a:extLst>
          </p:cNvPr>
          <p:cNvSpPr/>
          <p:nvPr/>
        </p:nvSpPr>
        <p:spPr>
          <a:xfrm>
            <a:off x="11914728" y="2884772"/>
            <a:ext cx="5839872" cy="4773328"/>
          </a:xfrm>
          <a:prstGeom prst="rect">
            <a:avLst/>
          </a:prstGeom>
          <a:noFill/>
          <a:ln w="57150">
            <a:solidFill>
              <a:srgbClr val="FF74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3EC6896-6078-4EFB-A466-0C49AE759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6" y="2763183"/>
            <a:ext cx="18036146" cy="5089407"/>
          </a:xfrm>
          <a:prstGeom prst="rect">
            <a:avLst/>
          </a:prstGeom>
        </p:spPr>
      </p:pic>
      <p:grpSp>
        <p:nvGrpSpPr>
          <p:cNvPr id="18" name="Group 5">
            <a:extLst>
              <a:ext uri="{FF2B5EF4-FFF2-40B4-BE49-F238E27FC236}">
                <a16:creationId xmlns:a16="http://schemas.microsoft.com/office/drawing/2014/main" id="{4E992156-9B01-4F0A-BF1A-272305082215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3B57D26B-6AAE-4897-8C96-D4581EDF3F4E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29AED00F-EB54-4D6E-820D-21F4AEE1C924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결과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052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A2012EF3-081C-4CF8-A94E-61DCB653F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A1CA57B-84BE-43BF-8C16-54E89AE4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B565E316-FE5A-4363-9254-B9F88AA6F9D1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DC03F0CA-8444-45D4-9DBE-C891BE30A398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B1E7CD6A-F2E6-43CD-AE1D-BBB80ABE3796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결과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1012B2-FE9E-4CB6-A798-C6ACCF1927F8}"/>
              </a:ext>
            </a:extLst>
          </p:cNvPr>
          <p:cNvSpPr/>
          <p:nvPr/>
        </p:nvSpPr>
        <p:spPr>
          <a:xfrm>
            <a:off x="675625" y="2171700"/>
            <a:ext cx="6295313" cy="14260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ore-KR" sz="4400" b="1">
                <a:solidFill>
                  <a:srgbClr val="FF3A21"/>
                </a:solidFill>
                <a:latin typeface="+mj-ea"/>
                <a:ea typeface="+mj-ea"/>
              </a:rPr>
              <a:t>재생에너지 발전량 예측제도</a:t>
            </a:r>
          </a:p>
          <a:p>
            <a:pPr>
              <a:lnSpc>
                <a:spcPts val="5227"/>
              </a:lnSpc>
            </a:pPr>
            <a:r>
              <a:rPr lang="en-US" altLang="ko-Kore-KR" sz="3200" b="1">
                <a:solidFill>
                  <a:srgbClr val="FF3A21"/>
                </a:solidFill>
                <a:latin typeface="+mj-ea"/>
                <a:ea typeface="+mj-ea"/>
              </a:rPr>
              <a:t>- </a:t>
            </a:r>
            <a:r>
              <a:rPr lang="ko-KR" altLang="en-US" sz="3200" b="1">
                <a:solidFill>
                  <a:srgbClr val="FF3A21"/>
                </a:solidFill>
                <a:latin typeface="+mj-ea"/>
                <a:ea typeface="+mj-ea"/>
              </a:rPr>
              <a:t>계산식</a:t>
            </a:r>
            <a:endParaRPr lang="en-US" altLang="ko-Kore-KR" sz="3200" b="1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sp>
        <p:nvSpPr>
          <p:cNvPr id="11" name="AutoShape 8">
            <a:extLst>
              <a:ext uri="{FF2B5EF4-FFF2-40B4-BE49-F238E27FC236}">
                <a16:creationId xmlns:a16="http://schemas.microsoft.com/office/drawing/2014/main" id="{7A19F847-53EC-4EBC-ACC1-32C7D92D9417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8951BC-18A5-4B2A-9B42-18840F494940}"/>
              </a:ext>
            </a:extLst>
          </p:cNvPr>
          <p:cNvSpPr txBox="1"/>
          <p:nvPr/>
        </p:nvSpPr>
        <p:spPr>
          <a:xfrm>
            <a:off x="7637782" y="2861581"/>
            <a:ext cx="9144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(</a:t>
            </a:r>
            <a:r>
              <a:rPr lang="ko-KR" altLang="en-US"/>
              <a:t>단</a:t>
            </a:r>
            <a:r>
              <a:rPr lang="en-US" altLang="ko-KR"/>
              <a:t>, </a:t>
            </a:r>
            <a:r>
              <a:rPr lang="ko-KR" altLang="en-US"/>
              <a:t>발전량이 설비용량이 </a:t>
            </a:r>
            <a:r>
              <a:rPr lang="en-US" altLang="ko-KR"/>
              <a:t>10% </a:t>
            </a:r>
            <a:r>
              <a:rPr lang="ko-KR" altLang="en-US"/>
              <a:t>이상일 때만 계산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r>
              <a:rPr lang="ko-KR" altLang="en-US"/>
              <a:t>통과기준 </a:t>
            </a:r>
            <a:r>
              <a:rPr lang="en-US" altLang="ko-KR"/>
              <a:t>: </a:t>
            </a:r>
            <a:r>
              <a:rPr lang="ko-KR" altLang="en-US"/>
              <a:t>한달 평균 예측 오차율 </a:t>
            </a:r>
            <a:r>
              <a:rPr lang="en-US" altLang="ko-KR"/>
              <a:t>10% </a:t>
            </a:r>
            <a:r>
              <a:rPr lang="ko-KR" altLang="en-US"/>
              <a:t>이하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하루동안의 평균 예측 오차율</a:t>
            </a:r>
            <a:r>
              <a:rPr lang="en-US" altLang="ko-Kore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8% 이하인 경우, </a:t>
            </a:r>
            <a:r>
              <a:rPr lang="en-US" altLang="ko-Kore-KR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태양광·풍력 발전량에 3~4원/kWh 정산금 지급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75E572-0BE8-47F7-ABD1-0A9079640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469695"/>
            <a:ext cx="16569909" cy="484431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2F24D2-FC8A-4320-89C4-8DBEC28EE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6085" y="4838700"/>
            <a:ext cx="1201290" cy="846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AC5534-221C-4A04-BE7C-EE2D0D593C86}"/>
                  </a:ext>
                </a:extLst>
              </p:cNvPr>
              <p:cNvSpPr txBox="1"/>
              <p:nvPr/>
            </p:nvSpPr>
            <p:spPr>
              <a:xfrm>
                <a:off x="7661322" y="2171700"/>
                <a:ext cx="4273799" cy="582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예측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오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차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율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(%)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발</m:t>
                              </m:r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전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량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예</m:t>
                              </m:r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측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설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비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용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량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AC5534-221C-4A04-BE7C-EE2D0D593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322" y="2171700"/>
                <a:ext cx="4273799" cy="582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그룹 24">
            <a:extLst>
              <a:ext uri="{FF2B5EF4-FFF2-40B4-BE49-F238E27FC236}">
                <a16:creationId xmlns:a16="http://schemas.microsoft.com/office/drawing/2014/main" id="{6CE59409-BFFD-4780-B237-6BFFC41BB0AD}"/>
              </a:ext>
            </a:extLst>
          </p:cNvPr>
          <p:cNvGrpSpPr/>
          <p:nvPr/>
        </p:nvGrpSpPr>
        <p:grpSpPr>
          <a:xfrm>
            <a:off x="176388" y="5709758"/>
            <a:ext cx="461665" cy="1637127"/>
            <a:chOff x="0" y="5709758"/>
            <a:chExt cx="461665" cy="163712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834488-7F19-42A8-9EEE-5E2621D4DB48}"/>
                </a:ext>
              </a:extLst>
            </p:cNvPr>
            <p:cNvSpPr txBox="1"/>
            <p:nvPr/>
          </p:nvSpPr>
          <p:spPr>
            <a:xfrm>
              <a:off x="0" y="5709758"/>
              <a:ext cx="461665" cy="136672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ko-KR" altLang="en-US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예측오차율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E936E82-3DB8-417A-B7BF-3B34B711089A}"/>
                </a:ext>
              </a:extLst>
            </p:cNvPr>
            <p:cNvSpPr txBox="1"/>
            <p:nvPr/>
          </p:nvSpPr>
          <p:spPr>
            <a:xfrm>
              <a:off x="38311" y="6977553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%</a:t>
              </a:r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367DF74-55FD-42B9-95EE-0AD36B5CB8BE}"/>
              </a:ext>
            </a:extLst>
          </p:cNvPr>
          <p:cNvCxnSpPr/>
          <p:nvPr/>
        </p:nvCxnSpPr>
        <p:spPr>
          <a:xfrm>
            <a:off x="914400" y="8026400"/>
            <a:ext cx="1618890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5266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70FE029A-4DB1-4449-919D-19C2643A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DDA93A0-CA9A-1940-8E21-894BE43E0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graphicFrame>
        <p:nvGraphicFramePr>
          <p:cNvPr id="16" name="표 7">
            <a:extLst>
              <a:ext uri="{FF2B5EF4-FFF2-40B4-BE49-F238E27FC236}">
                <a16:creationId xmlns:a16="http://schemas.microsoft.com/office/drawing/2014/main" id="{69E25C53-4ECE-F44B-B77B-7744F9C83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197162"/>
              </p:ext>
            </p:extLst>
          </p:nvPr>
        </p:nvGraphicFramePr>
        <p:xfrm>
          <a:off x="604179" y="1633587"/>
          <a:ext cx="17064001" cy="74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0743">
                  <a:extLst>
                    <a:ext uri="{9D8B030D-6E8A-4147-A177-3AD203B41FA5}">
                      <a16:colId xmlns:a16="http://schemas.microsoft.com/office/drawing/2014/main" val="1304598336"/>
                    </a:ext>
                  </a:extLst>
                </a:gridCol>
                <a:gridCol w="2620543">
                  <a:extLst>
                    <a:ext uri="{9D8B030D-6E8A-4147-A177-3AD203B41FA5}">
                      <a16:colId xmlns:a16="http://schemas.microsoft.com/office/drawing/2014/main" val="3697001531"/>
                    </a:ext>
                  </a:extLst>
                </a:gridCol>
                <a:gridCol w="2620543">
                  <a:extLst>
                    <a:ext uri="{9D8B030D-6E8A-4147-A177-3AD203B41FA5}">
                      <a16:colId xmlns:a16="http://schemas.microsoft.com/office/drawing/2014/main" val="3563910170"/>
                    </a:ext>
                  </a:extLst>
                </a:gridCol>
                <a:gridCol w="2620543">
                  <a:extLst>
                    <a:ext uri="{9D8B030D-6E8A-4147-A177-3AD203B41FA5}">
                      <a16:colId xmlns:a16="http://schemas.microsoft.com/office/drawing/2014/main" val="370964899"/>
                    </a:ext>
                  </a:extLst>
                </a:gridCol>
                <a:gridCol w="2620543">
                  <a:extLst>
                    <a:ext uri="{9D8B030D-6E8A-4147-A177-3AD203B41FA5}">
                      <a16:colId xmlns:a16="http://schemas.microsoft.com/office/drawing/2014/main" val="2149566434"/>
                    </a:ext>
                  </a:extLst>
                </a:gridCol>
                <a:gridCol w="2620543">
                  <a:extLst>
                    <a:ext uri="{9D8B030D-6E8A-4147-A177-3AD203B41FA5}">
                      <a16:colId xmlns:a16="http://schemas.microsoft.com/office/drawing/2014/main" val="3925759621"/>
                    </a:ext>
                  </a:extLst>
                </a:gridCol>
                <a:gridCol w="2620543">
                  <a:extLst>
                    <a:ext uri="{9D8B030D-6E8A-4147-A177-3AD203B41FA5}">
                      <a16:colId xmlns:a16="http://schemas.microsoft.com/office/drawing/2014/main" val="2381181800"/>
                    </a:ext>
                  </a:extLst>
                </a:gridCol>
              </a:tblGrid>
              <a:tr h="720000">
                <a:tc gridSpan="7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400" b="1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모델 요약</a:t>
                      </a:r>
                      <a:endParaRPr lang="ko-KR" altLang="en-US" sz="24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38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전반적 모델 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D4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D4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D4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D4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152623"/>
                  </a:ext>
                </a:extLst>
              </a:tr>
              <a:tr h="64800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7D4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시계열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28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i="0" kern="1200" spc="-50" baseline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머신러닝</a:t>
                      </a:r>
                      <a:endParaRPr lang="ko-KR" altLang="en-US" sz="20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28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26448"/>
                  </a:ext>
                </a:extLst>
              </a:tr>
              <a:tr h="57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단변량 시계열 분석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다변량 시계열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다변량 시계열 분석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회귀모델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7186860"/>
                  </a:ext>
                </a:extLst>
              </a:tr>
              <a:tr h="684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7D4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Prophet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ARIMA / SARIMA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LSTM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CNN-RNN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SVR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GBR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1172821"/>
                  </a:ext>
                </a:extLst>
              </a:tr>
              <a:tr h="241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+mn-ea"/>
                          <a:ea typeface="+mn-ea"/>
                          <a:cs typeface="+mn-cs"/>
                        </a:rPr>
                        <a:t>예측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시간에 </a:t>
                      </a: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따른 태양광 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발전량의 주기성을 발견하지 못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계절성이 분명하지 </a:t>
                      </a: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않아 </a:t>
                      </a:r>
                      <a:endParaRPr lang="en-US" altLang="ko-KR" sz="1600" b="0" i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ARIMA 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모델의 </a:t>
                      </a:r>
                      <a:r>
                        <a:rPr lang="ko-KR" altLang="en-US" sz="1600" b="0" i="0" kern="1200" spc="-50" baseline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예측성이</a:t>
                      </a: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떨어짐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높은 예측 정확성을 가짐</a:t>
                      </a:r>
                      <a:endParaRPr lang="en-US" altLang="ko-KR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시간에 따른 발전량을 예측하는 것보다 그 외 변수들의 영향을 많이 받음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주기성이 있으나</a:t>
                      </a: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정확도가 매우 낮음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기존 시계열 모델에 비해 가볍고 높은 정확도를 가짐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매우 빠르면서 </a:t>
                      </a:r>
                      <a:endParaRPr lang="en-US" altLang="ko-KR" sz="1600" b="0" i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높은 정확도를 가짐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7103000"/>
                  </a:ext>
                </a:extLst>
              </a:tr>
              <a:tr h="241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+mn-ea"/>
                          <a:ea typeface="+mn-ea"/>
                          <a:cs typeface="+mn-cs"/>
                        </a:rPr>
                        <a:t>한계점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Prophet 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모델 </a:t>
                      </a: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자체가 </a:t>
                      </a:r>
                      <a:endParaRPr lang="en-US" altLang="ko-KR" sz="1600" b="0" i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시간과 </a:t>
                      </a: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y 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변수 간의 관계만 확인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발전량 외 추가적인 </a:t>
                      </a: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</a:br>
                      <a:r>
                        <a:rPr lang="ko-KR" altLang="en-US" sz="1600" b="0" i="0" kern="1200" spc="-50" baseline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외생변수의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영향의 고려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예상치 못한 기상 변수에 </a:t>
                      </a: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따른 </a:t>
                      </a:r>
                      <a:endParaRPr lang="en-US" altLang="ko-KR" sz="1600" b="0" i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발전량 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예측 </a:t>
                      </a: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정확도가 떨어짐</a:t>
                      </a:r>
                      <a:endParaRPr lang="en-US" altLang="ko-KR" sz="1600" b="0" i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시계열의 특성을 고려하지 않은 모델의 예측 정확도가 더 높음</a:t>
                      </a:r>
                      <a:endParaRPr lang="en-US" altLang="ko-KR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정교한 모델을 만들수록 지나치게 모델이 무거워짐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같은 머신러닝 모델과 비교했을 때 연산 시간이 오래 걸림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발전량이 낮은 날의 경우</a:t>
                      </a: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예측 정확도가 낮음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2964683"/>
                  </a:ext>
                </a:extLst>
              </a:tr>
            </a:tbl>
          </a:graphicData>
        </a:graphic>
      </p:graphicFrame>
      <p:grpSp>
        <p:nvGrpSpPr>
          <p:cNvPr id="13" name="Group 5">
            <a:extLst>
              <a:ext uri="{FF2B5EF4-FFF2-40B4-BE49-F238E27FC236}">
                <a16:creationId xmlns:a16="http://schemas.microsoft.com/office/drawing/2014/main" id="{F0C0EE20-CEFB-4928-8291-951A4A67A839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21E50BCC-0EDD-4474-A1C0-2E8E984A5498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3BFCBD84-A333-4C96-9D12-ED3D69E5285C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결과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F95CCC9E-9E6C-4B0F-9FDA-11BBE4D108AA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76987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70FE029A-4DB1-4449-919D-19C2643A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DDA93A0-CA9A-1940-8E21-894BE43E0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0" name="TextBox 30">
            <a:extLst>
              <a:ext uri="{FF2B5EF4-FFF2-40B4-BE49-F238E27FC236}">
                <a16:creationId xmlns:a16="http://schemas.microsoft.com/office/drawing/2014/main" id="{B90BC61E-A0F4-9F4E-AC32-CD3CF30B094E}"/>
              </a:ext>
            </a:extLst>
          </p:cNvPr>
          <p:cNvSpPr txBox="1"/>
          <p:nvPr/>
        </p:nvSpPr>
        <p:spPr>
          <a:xfrm>
            <a:off x="1143000" y="2208534"/>
            <a:ext cx="14401800" cy="4088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94"/>
              </a:lnSpc>
            </a:pPr>
            <a:r>
              <a:rPr lang="en-US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r>
              <a:rPr lang="en-US" altLang="ko-KR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r>
              <a:rPr lang="ko-KR" altLang="en-US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en-US" altLang="ko-KR" sz="20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Prophet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ARIMA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같은 단순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(univariate) </a:t>
            </a:r>
            <a:r>
              <a:rPr lang="ko-KR" altLang="en-US" sz="2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시계열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분석 방법은 태양광 발전 예측에는 적합하지 않았다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sz="3000" b="1" dirty="0">
              <a:solidFill>
                <a:srgbClr val="FF3A2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5394"/>
              </a:lnSpc>
            </a:pPr>
            <a:r>
              <a:rPr lang="en-US" altLang="ko-KR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02.</a:t>
            </a:r>
            <a:r>
              <a:rPr lang="ko-KR" altLang="en-US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발전량이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낮은 날에는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LSTM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예측력이 상대적으로 높았다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5394"/>
              </a:lnSpc>
            </a:pPr>
            <a:r>
              <a:rPr lang="en-US" altLang="ko-KR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</a:t>
            </a:r>
            <a:r>
              <a:rPr lang="ko-KR" altLang="en-US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발전량이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높은 날에는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SVR, GBR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예측력이 상대적으로 높았다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5394"/>
              </a:lnSpc>
            </a:pPr>
            <a:r>
              <a:rPr lang="en-US" altLang="ko-KR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04.</a:t>
            </a:r>
            <a:r>
              <a:rPr lang="ko-KR" altLang="en-US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종합적으로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 정확도는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LSTM = 87%,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SVR = 79%, GBR = 79%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LSTM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가장 높은 정확도를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보였다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ts val="5394"/>
              </a:lnSpc>
            </a:pPr>
            <a:r>
              <a:rPr lang="en-US" altLang="ko-KR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05.</a:t>
            </a:r>
            <a:r>
              <a:rPr lang="ko-KR" altLang="en-US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 예측 제도 기준 평균 한달 예측오차율은  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LSTM = 13.4%, SVR = 10.7%, GBR = 11.7%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SVR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가장 높은 정확도를 보였다</a:t>
            </a:r>
            <a:endParaRPr lang="en-US" altLang="ko-KR" sz="200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5394"/>
              </a:lnSpc>
            </a:pPr>
            <a:r>
              <a:rPr lang="en-US" altLang="ko-KR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06.</a:t>
            </a:r>
            <a:r>
              <a:rPr lang="ko-KR" altLang="en-US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제도 시험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통과 기준인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10%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내에 들지 못했다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FD2BD4-FA05-B14A-A770-6A83DAFB1915}"/>
              </a:ext>
            </a:extLst>
          </p:cNvPr>
          <p:cNvSpPr/>
          <p:nvPr/>
        </p:nvSpPr>
        <p:spPr>
          <a:xfrm>
            <a:off x="914400" y="6743700"/>
            <a:ext cx="15278100" cy="1432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9460" lvl="1" indent="-342900">
              <a:lnSpc>
                <a:spcPct val="150000"/>
              </a:lnSpc>
              <a:buFont typeface="나눔스퀘어_ac" panose="020B0600000101010101" pitchFamily="50" charset="-127"/>
              <a:buChar char="→"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에너지 중개 사업자에게 발전량 예측 제도 기준을 충족하기 위한 예측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방법으로 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SVR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분석을 제안 가능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569460" lvl="1" indent="-342900">
              <a:lnSpc>
                <a:spcPct val="150000"/>
              </a:lnSpc>
              <a:buFont typeface="나눔스퀘어_ac" panose="020B0600000101010101" pitchFamily="50" charset="-127"/>
              <a:buChar char="→"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추후 태양광 발전시스템의 속성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각도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 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용량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 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온도 계수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 NOCT, 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시스템 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효율등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), 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해당 지역 기후 속성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가시거리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 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산란 상수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 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지표반사도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), </a:t>
            </a:r>
            <a:b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</a:b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인버터 효율 등의 추가적인 변수를 적용한다면 한달 오차율을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10%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이하로 낮출 수 있을 것으로 기대됨</a:t>
            </a:r>
            <a:endParaRPr lang="ko-Kore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12" name="Group 5">
            <a:extLst>
              <a:ext uri="{FF2B5EF4-FFF2-40B4-BE49-F238E27FC236}">
                <a16:creationId xmlns:a16="http://schemas.microsoft.com/office/drawing/2014/main" id="{8FD85892-E2AB-4912-BD4C-A41DCA54097A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010D0ECB-AF47-458D-BE21-95A50866045B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</a:t>
              </a:r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986533FF-1A40-4384-AE42-DCADE13C2A5F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분석을 통한 인사이트 도출</a:t>
              </a:r>
            </a:p>
          </p:txBody>
        </p:sp>
      </p:grpSp>
      <p:sp>
        <p:nvSpPr>
          <p:cNvPr id="15" name="AutoShape 8">
            <a:extLst>
              <a:ext uri="{FF2B5EF4-FFF2-40B4-BE49-F238E27FC236}">
                <a16:creationId xmlns:a16="http://schemas.microsoft.com/office/drawing/2014/main" id="{57E8FD60-B8B9-4823-8853-9786D1368802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600045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9972446" y="4995609"/>
            <a:ext cx="2930491" cy="0"/>
          </a:xfrm>
          <a:prstGeom prst="line">
            <a:avLst/>
          </a:prstGeom>
          <a:ln w="63500" cap="rnd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5400000">
            <a:off x="6948704" y="7795288"/>
            <a:ext cx="2932270" cy="0"/>
          </a:xfrm>
          <a:prstGeom prst="line">
            <a:avLst/>
          </a:prstGeom>
          <a:ln w="63500" cap="rnd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10800000">
            <a:off x="3902937" y="5147506"/>
            <a:ext cx="2576248" cy="0"/>
          </a:xfrm>
          <a:prstGeom prst="line">
            <a:avLst/>
          </a:prstGeom>
          <a:ln w="63500" cap="rnd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5638923" y="3775284"/>
            <a:ext cx="2753851" cy="2755523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12926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6359751" y="4576852"/>
            <a:ext cx="1054950" cy="1055591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8745198" y="772722"/>
            <a:ext cx="6579759" cy="155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4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소규모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중개사업자에게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필수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기술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14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발전용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예측제도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등록시험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통과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정산금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기대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14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태양광에너지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연계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ESS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발전사업자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수익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향상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/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</a:b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국가적으로는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신규발전소의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건립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감소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효과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305691" y="5104648"/>
            <a:ext cx="6796850" cy="12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계통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운영자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입장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어려운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예비전력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확보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비용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문제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해결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발전용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예측제도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시험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심사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정산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평가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기술로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활용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전력수요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예측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기술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가상발전소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기술로서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확장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가능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90680" y="7736420"/>
            <a:ext cx="6590407" cy="12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가장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효율적인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시간대별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태양광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발전과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국가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전력망을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조합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각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소비자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그룹에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최적화된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공급계획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수립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</a:p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미세먼지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등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환경개선과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발전소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운영에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따른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위험요인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제거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455306" y="3684081"/>
            <a:ext cx="4092773" cy="12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에너지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중개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분야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문제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해결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</a:p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기술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접목형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에너지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비즈니스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활성화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6373339" y="5726543"/>
            <a:ext cx="889397" cy="321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18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고용창출</a:t>
            </a:r>
            <a:endParaRPr lang="en-US" sz="1800" dirty="0">
              <a:solidFill>
                <a:srgbClr val="FFFF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바닥글 개체 틀 30">
            <a:extLst>
              <a:ext uri="{FF2B5EF4-FFF2-40B4-BE49-F238E27FC236}">
                <a16:creationId xmlns:a16="http://schemas.microsoft.com/office/drawing/2014/main" id="{B9E096E3-6510-854B-B58C-1CF985307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F04C04B4-006E-4744-BAD5-877A98217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AutoShape 4"/>
          <p:cNvSpPr/>
          <p:nvPr/>
        </p:nvSpPr>
        <p:spPr>
          <a:xfrm rot="16200000">
            <a:off x="6904575" y="2447556"/>
            <a:ext cx="2932270" cy="0"/>
          </a:xfrm>
          <a:prstGeom prst="line">
            <a:avLst/>
          </a:prstGeom>
          <a:ln w="63500" cap="rnd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7015848" y="2306320"/>
            <a:ext cx="2753851" cy="2755523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3B535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7878491" y="3180464"/>
            <a:ext cx="866707" cy="867233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7802658" y="2676973"/>
            <a:ext cx="1224489" cy="3236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경제적</a:t>
            </a:r>
            <a:r>
              <a:rPr lang="en-US" sz="18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효과</a:t>
            </a:r>
            <a:endParaRPr lang="en-US" sz="1800" dirty="0">
              <a:solidFill>
                <a:srgbClr val="FFFF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8392774" y="3590171"/>
            <a:ext cx="2753851" cy="2755523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9292630" y="4183912"/>
            <a:ext cx="1119349" cy="1120028"/>
          </a:xfrm>
          <a:prstGeom prst="rect">
            <a:avLst/>
          </a:prstGeom>
        </p:spPr>
      </p:pic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8C327E9-409D-4AEA-95B1-D16835F98B34}"/>
              </a:ext>
            </a:extLst>
          </p:cNvPr>
          <p:cNvSpPr/>
          <p:nvPr/>
        </p:nvSpPr>
        <p:spPr>
          <a:xfrm>
            <a:off x="6997700" y="5059680"/>
            <a:ext cx="2750930" cy="2755524"/>
          </a:xfrm>
          <a:custGeom>
            <a:avLst/>
            <a:gdLst>
              <a:gd name="connsiteX0" fmla="*/ 1373168 w 2750930"/>
              <a:gd name="connsiteY0" fmla="*/ 0 h 2755524"/>
              <a:gd name="connsiteX1" fmla="*/ 2750930 w 2750930"/>
              <a:gd name="connsiteY1" fmla="*/ 1377762 h 2755524"/>
              <a:gd name="connsiteX2" fmla="*/ 1373168 w 2750930"/>
              <a:gd name="connsiteY2" fmla="*/ 2755524 h 2755524"/>
              <a:gd name="connsiteX3" fmla="*/ 2519 w 2750930"/>
              <a:gd name="connsiteY3" fmla="*/ 1518630 h 2755524"/>
              <a:gd name="connsiteX4" fmla="*/ 0 w 2750930"/>
              <a:gd name="connsiteY4" fmla="*/ 1468733 h 2755524"/>
              <a:gd name="connsiteX5" fmla="*/ 136274 w 2750930"/>
              <a:gd name="connsiteY5" fmla="*/ 1461852 h 2755524"/>
              <a:gd name="connsiteX6" fmla="*/ 1373168 w 2750930"/>
              <a:gd name="connsiteY6" fmla="*/ 91203 h 2755524"/>
              <a:gd name="connsiteX7" fmla="*/ 1368575 w 2750930"/>
              <a:gd name="connsiteY7" fmla="*/ 232 h 2755524"/>
              <a:gd name="connsiteX8" fmla="*/ 1373168 w 2750930"/>
              <a:gd name="connsiteY8" fmla="*/ 0 h 275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0930" h="2755524">
                <a:moveTo>
                  <a:pt x="1373168" y="0"/>
                </a:moveTo>
                <a:cubicBezTo>
                  <a:pt x="2134085" y="0"/>
                  <a:pt x="2750930" y="616845"/>
                  <a:pt x="2750930" y="1377762"/>
                </a:cubicBezTo>
                <a:cubicBezTo>
                  <a:pt x="2750930" y="2138679"/>
                  <a:pt x="2134085" y="2755524"/>
                  <a:pt x="1373168" y="2755524"/>
                </a:cubicBezTo>
                <a:cubicBezTo>
                  <a:pt x="659808" y="2755524"/>
                  <a:pt x="73074" y="2213375"/>
                  <a:pt x="2519" y="1518630"/>
                </a:cubicBezTo>
                <a:lnTo>
                  <a:pt x="0" y="1468733"/>
                </a:lnTo>
                <a:lnTo>
                  <a:pt x="136274" y="1461852"/>
                </a:lnTo>
                <a:cubicBezTo>
                  <a:pt x="831019" y="1391297"/>
                  <a:pt x="1373168" y="804563"/>
                  <a:pt x="1373168" y="91203"/>
                </a:cubicBezTo>
                <a:lnTo>
                  <a:pt x="1368575" y="232"/>
                </a:lnTo>
                <a:lnTo>
                  <a:pt x="1373168" y="0"/>
                </a:lnTo>
                <a:close/>
              </a:path>
            </a:pathLst>
          </a:custGeom>
          <a:solidFill>
            <a:srgbClr val="FF74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7909011" y="5970564"/>
            <a:ext cx="1030243" cy="1030868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7813186" y="7090037"/>
            <a:ext cx="1179501" cy="3236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사회적</a:t>
            </a:r>
            <a:r>
              <a:rPr lang="en-US" sz="18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효과</a:t>
            </a:r>
            <a:endParaRPr lang="en-US" sz="1800" dirty="0">
              <a:solidFill>
                <a:srgbClr val="FFFF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447115" y="5363411"/>
            <a:ext cx="1133198" cy="3236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18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기술적</a:t>
            </a:r>
            <a:r>
              <a:rPr 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효과</a:t>
            </a:r>
            <a:endParaRPr lang="en-US" sz="1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1" name="Group 5">
            <a:extLst>
              <a:ext uri="{FF2B5EF4-FFF2-40B4-BE49-F238E27FC236}">
                <a16:creationId xmlns:a16="http://schemas.microsoft.com/office/drawing/2014/main" id="{F0586DCB-96C0-4B38-B34A-F4364A983531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42" name="TextBox 6">
              <a:extLst>
                <a:ext uri="{FF2B5EF4-FFF2-40B4-BE49-F238E27FC236}">
                  <a16:creationId xmlns:a16="http://schemas.microsoft.com/office/drawing/2014/main" id="{CAD210DF-575A-4599-B742-F61DB5B1CBB0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</a:t>
              </a:r>
            </a:p>
          </p:txBody>
        </p:sp>
        <p:sp>
          <p:nvSpPr>
            <p:cNvPr id="43" name="TextBox 7">
              <a:extLst>
                <a:ext uri="{FF2B5EF4-FFF2-40B4-BE49-F238E27FC236}">
                  <a16:creationId xmlns:a16="http://schemas.microsoft.com/office/drawing/2014/main" id="{463461C0-A2F5-4605-B4F4-52FA842C609D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향후 개선사항 및 기대 효과</a:t>
              </a:r>
            </a:p>
          </p:txBody>
        </p:sp>
      </p:grpSp>
      <p:sp>
        <p:nvSpPr>
          <p:cNvPr id="44" name="AutoShape 8">
            <a:extLst>
              <a:ext uri="{FF2B5EF4-FFF2-40B4-BE49-F238E27FC236}">
                <a16:creationId xmlns:a16="http://schemas.microsoft.com/office/drawing/2014/main" id="{33A9F842-DDCE-433B-A780-3EEC0B0D537E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E53B8EE7-9A06-234F-B67A-EA5CF23FD15D}"/>
              </a:ext>
            </a:extLst>
          </p:cNvPr>
          <p:cNvGrpSpPr/>
          <p:nvPr/>
        </p:nvGrpSpPr>
        <p:grpSpPr>
          <a:xfrm>
            <a:off x="1628908" y="2364660"/>
            <a:ext cx="15030183" cy="6315432"/>
            <a:chOff x="1953491" y="2364660"/>
            <a:chExt cx="15030183" cy="6315432"/>
          </a:xfrm>
        </p:grpSpPr>
        <p:sp>
          <p:nvSpPr>
            <p:cNvPr id="4" name="AutoShape 4"/>
            <p:cNvSpPr/>
            <p:nvPr/>
          </p:nvSpPr>
          <p:spPr>
            <a:xfrm rot="16200000">
              <a:off x="6695784" y="3837287"/>
              <a:ext cx="2945253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066383" y="3270791"/>
              <a:ext cx="865012" cy="71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4"/>
                </a:lnSpc>
              </a:pPr>
              <a:r>
                <a:rPr lang="en-US" sz="5400" b="1" spc="-234" dirty="0">
                  <a:solidFill>
                    <a:srgbClr val="FF3A21"/>
                  </a:solidFill>
                  <a:latin typeface="+mj-ea"/>
                  <a:ea typeface="+mj-ea"/>
                </a:rPr>
                <a:t>02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 rot="17453">
              <a:off x="8496572" y="3986337"/>
              <a:ext cx="2910745" cy="1010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태양광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발전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예측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기반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에너지저장시스템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(ESS)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연계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알고리즘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개발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8494154" y="2670959"/>
              <a:ext cx="1142513" cy="1142514"/>
            </a:xfrm>
            <a:prstGeom prst="rect">
              <a:avLst/>
            </a:prstGeom>
          </p:spPr>
        </p:pic>
        <p:sp>
          <p:nvSpPr>
            <p:cNvPr id="9" name="AutoShape 9"/>
            <p:cNvSpPr/>
            <p:nvPr/>
          </p:nvSpPr>
          <p:spPr>
            <a:xfrm rot="16200000">
              <a:off x="12281816" y="3837287"/>
              <a:ext cx="2945253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12652415" y="3270791"/>
              <a:ext cx="865012" cy="71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4"/>
                </a:lnSpc>
              </a:pPr>
              <a:r>
                <a:rPr lang="en-US" sz="5400" b="1" spc="-234" dirty="0">
                  <a:solidFill>
                    <a:srgbClr val="FF3A21"/>
                  </a:solidFill>
                  <a:latin typeface="+mj-ea"/>
                  <a:ea typeface="+mj-ea"/>
                </a:rPr>
                <a:t>03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 rot="17453">
              <a:off x="14072929" y="3953045"/>
              <a:ext cx="2910745" cy="6672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ESS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연동을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통한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</a:p>
            <a:p>
              <a:pPr>
                <a:lnSpc>
                  <a:spcPts val="2700"/>
                </a:lnSpc>
              </a:pP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IoT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시스템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구현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4071381" y="2712501"/>
              <a:ext cx="1099736" cy="1099736"/>
            </a:xfrm>
            <a:prstGeom prst="rect">
              <a:avLst/>
            </a:prstGeom>
          </p:spPr>
        </p:pic>
        <p:sp>
          <p:nvSpPr>
            <p:cNvPr id="14" name="AutoShape 14"/>
            <p:cNvSpPr/>
            <p:nvPr/>
          </p:nvSpPr>
          <p:spPr>
            <a:xfrm rot="16200000">
              <a:off x="1582892" y="7207466"/>
              <a:ext cx="2945253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953491" y="6640970"/>
              <a:ext cx="865012" cy="71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4"/>
                </a:lnSpc>
              </a:pPr>
              <a:r>
                <a:rPr lang="en-US" sz="5400" b="1" spc="-234" dirty="0">
                  <a:solidFill>
                    <a:srgbClr val="FF3A21"/>
                  </a:solidFill>
                  <a:latin typeface="+mj-ea"/>
                  <a:ea typeface="+mj-ea"/>
                </a:rPr>
                <a:t>04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 rot="17453">
              <a:off x="3374005" y="7323224"/>
              <a:ext cx="2910745" cy="6672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에너지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</a:p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수요량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예측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72457" y="6106584"/>
              <a:ext cx="1107564" cy="1137422"/>
            </a:xfrm>
            <a:prstGeom prst="rect">
              <a:avLst/>
            </a:prstGeom>
          </p:spPr>
        </p:pic>
        <p:sp>
          <p:nvSpPr>
            <p:cNvPr id="19" name="AutoShape 19"/>
            <p:cNvSpPr/>
            <p:nvPr/>
          </p:nvSpPr>
          <p:spPr>
            <a:xfrm rot="16200000">
              <a:off x="6701057" y="7207466"/>
              <a:ext cx="2945253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071656" y="6640970"/>
              <a:ext cx="865012" cy="71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4"/>
                </a:lnSpc>
              </a:pPr>
              <a:r>
                <a:rPr lang="en-US" sz="5400" b="1" spc="-234" dirty="0">
                  <a:solidFill>
                    <a:srgbClr val="FF3A21"/>
                  </a:solidFill>
                  <a:latin typeface="+mj-ea"/>
                  <a:ea typeface="+mj-ea"/>
                </a:rPr>
                <a:t>05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 rot="17453">
              <a:off x="8492170" y="7323224"/>
              <a:ext cx="2910745" cy="6672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에너지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프로슈머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거래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방안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예측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8484906" y="6036506"/>
              <a:ext cx="1203524" cy="1179455"/>
            </a:xfrm>
            <a:prstGeom prst="rect">
              <a:avLst/>
            </a:prstGeom>
          </p:spPr>
        </p:pic>
        <p:sp>
          <p:nvSpPr>
            <p:cNvPr id="28" name="AutoShape 28"/>
            <p:cNvSpPr/>
            <p:nvPr/>
          </p:nvSpPr>
          <p:spPr>
            <a:xfrm rot="16200000">
              <a:off x="1582892" y="3837287"/>
              <a:ext cx="2945253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TextBox 29"/>
            <p:cNvSpPr txBox="1"/>
            <p:nvPr/>
          </p:nvSpPr>
          <p:spPr>
            <a:xfrm rot="17453">
              <a:off x="3356424" y="4131033"/>
              <a:ext cx="2910745" cy="1051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기후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데이터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외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</a:p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추가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데이터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적용을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통한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</a:p>
            <a:p>
              <a:pPr>
                <a:lnSpc>
                  <a:spcPts val="2999"/>
                </a:lnSpc>
              </a:pPr>
              <a:r>
                <a:rPr lang="en-US" sz="1999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정확도</a:t>
              </a:r>
              <a:r>
                <a:rPr lang="en-US" sz="19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999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향상</a:t>
              </a:r>
              <a:endParaRPr lang="en-US" sz="1999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953491" y="3270791"/>
              <a:ext cx="865012" cy="71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4"/>
                </a:lnSpc>
              </a:pPr>
              <a:r>
                <a:rPr lang="en-US" sz="5400" b="1" spc="-234" dirty="0">
                  <a:solidFill>
                    <a:srgbClr val="FF3A21"/>
                  </a:solidFill>
                  <a:latin typeface="+mj-ea"/>
                  <a:ea typeface="+mj-ea"/>
                </a:rPr>
                <a:t>01</a:t>
              </a:r>
            </a:p>
          </p:txBody>
        </p:sp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3353943" y="2683772"/>
              <a:ext cx="1162009" cy="1162010"/>
            </a:xfrm>
            <a:prstGeom prst="rect">
              <a:avLst/>
            </a:prstGeom>
          </p:spPr>
        </p:pic>
      </p:grpSp>
      <p:sp>
        <p:nvSpPr>
          <p:cNvPr id="32" name="바닥글 개체 틀 31">
            <a:extLst>
              <a:ext uri="{FF2B5EF4-FFF2-40B4-BE49-F238E27FC236}">
                <a16:creationId xmlns:a16="http://schemas.microsoft.com/office/drawing/2014/main" id="{BA11032F-88CA-3446-B371-FC473CB85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8BA67526-D20E-A346-922F-C6D6EA725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35" name="Group 5">
            <a:extLst>
              <a:ext uri="{FF2B5EF4-FFF2-40B4-BE49-F238E27FC236}">
                <a16:creationId xmlns:a16="http://schemas.microsoft.com/office/drawing/2014/main" id="{CB9723F4-2245-4A04-A647-130997950BB1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36" name="TextBox 6">
              <a:extLst>
                <a:ext uri="{FF2B5EF4-FFF2-40B4-BE49-F238E27FC236}">
                  <a16:creationId xmlns:a16="http://schemas.microsoft.com/office/drawing/2014/main" id="{ADAE3B1B-42C4-4C09-836C-9DE69BD8ACF8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</a:t>
              </a:r>
            </a:p>
          </p:txBody>
        </p:sp>
        <p:sp>
          <p:nvSpPr>
            <p:cNvPr id="37" name="TextBox 7">
              <a:extLst>
                <a:ext uri="{FF2B5EF4-FFF2-40B4-BE49-F238E27FC236}">
                  <a16:creationId xmlns:a16="http://schemas.microsoft.com/office/drawing/2014/main" id="{555E47B0-986B-4A3D-AA4A-86622EAAAC6A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향후 개선사항 및 기대 효과</a:t>
              </a:r>
            </a:p>
          </p:txBody>
        </p:sp>
      </p:grpSp>
      <p:sp>
        <p:nvSpPr>
          <p:cNvPr id="38" name="AutoShape 8">
            <a:extLst>
              <a:ext uri="{FF2B5EF4-FFF2-40B4-BE49-F238E27FC236}">
                <a16:creationId xmlns:a16="http://schemas.microsoft.com/office/drawing/2014/main" id="{B0B140F7-6E56-4802-9CFE-9834148FDBF9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 rot="17453">
            <a:off x="4082153" y="3006409"/>
            <a:ext cx="4329541" cy="938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ko-KR" altLang="en-US" sz="1600"/>
              <a:t>태양광 발전량 예측 프로젝트에 참여하며 다양한 모델에 대해 고민해보고</a:t>
            </a:r>
            <a:r>
              <a:rPr lang="en-US" altLang="ko-KR" sz="1600"/>
              <a:t>,</a:t>
            </a:r>
            <a:r>
              <a:rPr lang="ko-KR" altLang="en-US" sz="1600"/>
              <a:t> 보다 깊게 학습할 수 있었던 것이 큰 소득이었습니다</a:t>
            </a:r>
            <a:r>
              <a:rPr lang="en-US" altLang="ko-KR" sz="1600"/>
              <a:t>.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AutoShape 5"/>
          <p:cNvSpPr/>
          <p:nvPr/>
        </p:nvSpPr>
        <p:spPr>
          <a:xfrm rot="10800000">
            <a:off x="1871722" y="3986671"/>
            <a:ext cx="1911226" cy="0"/>
          </a:xfrm>
          <a:prstGeom prst="line">
            <a:avLst/>
          </a:prstGeom>
          <a:ln w="2540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871994" y="4131716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88"/>
              </a:lnSpc>
            </a:pPr>
            <a:r>
              <a:rPr lang="en-US" sz="22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김윤희</a:t>
            </a:r>
            <a:endParaRPr lang="en-US" sz="228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AutoShape 4"/>
          <p:cNvSpPr/>
          <p:nvPr/>
        </p:nvSpPr>
        <p:spPr>
          <a:xfrm rot="10800000">
            <a:off x="9525000" y="4104214"/>
            <a:ext cx="1911226" cy="0"/>
          </a:xfrm>
          <a:prstGeom prst="line">
            <a:avLst/>
          </a:prstGeom>
          <a:ln w="2540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9525000" y="4249259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88"/>
              </a:lnSpc>
            </a:pPr>
            <a:r>
              <a:rPr lang="en-US" sz="22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강주영</a:t>
            </a:r>
            <a:endParaRPr lang="en-US" sz="228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AutoShape 6"/>
          <p:cNvSpPr/>
          <p:nvPr/>
        </p:nvSpPr>
        <p:spPr>
          <a:xfrm rot="10800000">
            <a:off x="1973104" y="7782789"/>
            <a:ext cx="1911226" cy="0"/>
          </a:xfrm>
          <a:prstGeom prst="line">
            <a:avLst/>
          </a:prstGeom>
          <a:ln w="2540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1973104" y="7927834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88"/>
              </a:lnSpc>
            </a:pPr>
            <a:r>
              <a:rPr lang="en-US" sz="22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고아름</a:t>
            </a:r>
            <a:endParaRPr lang="en-US" sz="228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CF9682A-C661-4243-9997-9DF9252EB5BC}"/>
              </a:ext>
            </a:extLst>
          </p:cNvPr>
          <p:cNvGrpSpPr/>
          <p:nvPr/>
        </p:nvGrpSpPr>
        <p:grpSpPr>
          <a:xfrm>
            <a:off x="9525000" y="7782789"/>
            <a:ext cx="1911226" cy="437626"/>
            <a:chOff x="13936175" y="3758012"/>
            <a:chExt cx="1911226" cy="437626"/>
          </a:xfrm>
        </p:grpSpPr>
        <p:sp>
          <p:nvSpPr>
            <p:cNvPr id="7" name="AutoShape 7"/>
            <p:cNvSpPr/>
            <p:nvPr/>
          </p:nvSpPr>
          <p:spPr>
            <a:xfrm rot="10800000">
              <a:off x="13936175" y="3758012"/>
              <a:ext cx="1911226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3936175" y="3903057"/>
              <a:ext cx="1911226" cy="292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88"/>
                </a:lnSpc>
              </a:pPr>
              <a:r>
                <a:rPr lang="en-US" sz="228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유화영</a:t>
              </a:r>
              <a:endParaRPr lang="en-US" sz="228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04179" y="211505"/>
            <a:ext cx="11330942" cy="1001285"/>
            <a:chOff x="0" y="-28575"/>
            <a:chExt cx="15107923" cy="1335047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개발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후기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및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느낀점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682625"/>
              <a:ext cx="15107923" cy="6238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endParaRPr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26" name="바닥글 개체 틀 25">
            <a:extLst>
              <a:ext uri="{FF2B5EF4-FFF2-40B4-BE49-F238E27FC236}">
                <a16:creationId xmlns:a16="http://schemas.microsoft.com/office/drawing/2014/main" id="{7312C655-AA3E-7E40-BCF0-DE4A828C5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솔라시도</a:t>
            </a:r>
            <a:endParaRPr 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8D919606-A353-9B45-BB60-EDFAA5FF5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pPr/>
              <a:t>39</a:t>
            </a:fld>
            <a:endParaRPr 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TextBox 14">
            <a:extLst>
              <a:ext uri="{FF2B5EF4-FFF2-40B4-BE49-F238E27FC236}">
                <a16:creationId xmlns:a16="http://schemas.microsoft.com/office/drawing/2014/main" id="{F4972059-8217-0148-A6CE-306D082D65BF}"/>
              </a:ext>
            </a:extLst>
          </p:cNvPr>
          <p:cNvSpPr txBox="1"/>
          <p:nvPr/>
        </p:nvSpPr>
        <p:spPr>
          <a:xfrm rot="17453">
            <a:off x="11958491" y="6754878"/>
            <a:ext cx="5250323" cy="938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2495"/>
              </a:lnSpc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/>
              <a:t>다양한 모델을 사용하여 한가지 문제를 해결하는 과정을 경험해보며 앞으로 프로젝트를 진행할때 모델 학습 방법을 폭넓게 고민해보고 도전해볼 수 있을 것 같습니다</a:t>
            </a:r>
            <a:r>
              <a:rPr lang="en-US" altLang="ko-KR"/>
              <a:t>.</a:t>
            </a:r>
          </a:p>
        </p:txBody>
      </p:sp>
      <p:sp>
        <p:nvSpPr>
          <p:cNvPr id="34" name="AutoShape 8">
            <a:extLst>
              <a:ext uri="{FF2B5EF4-FFF2-40B4-BE49-F238E27FC236}">
                <a16:creationId xmlns:a16="http://schemas.microsoft.com/office/drawing/2014/main" id="{90409290-E91E-4D20-9757-7CE9AF316124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TextBox 14">
            <a:extLst>
              <a:ext uri="{FF2B5EF4-FFF2-40B4-BE49-F238E27FC236}">
                <a16:creationId xmlns:a16="http://schemas.microsoft.com/office/drawing/2014/main" id="{28F28085-9BAF-46A9-B224-8E32DABC3D4A}"/>
              </a:ext>
            </a:extLst>
          </p:cNvPr>
          <p:cNvSpPr txBox="1"/>
          <p:nvPr/>
        </p:nvSpPr>
        <p:spPr>
          <a:xfrm rot="17453">
            <a:off x="4095774" y="6790258"/>
            <a:ext cx="4452286" cy="938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ko-KR" altLang="en-US" sz="1600"/>
              <a:t>이번 기회를 통해 태양광 발전예측을 심도있게 해 볼 수 있었고</a:t>
            </a:r>
            <a:r>
              <a:rPr lang="en-US" altLang="ko-KR" sz="1600"/>
              <a:t>, </a:t>
            </a:r>
            <a:r>
              <a:rPr lang="ko-KR" altLang="en-US" sz="1600"/>
              <a:t>맡은 </a:t>
            </a:r>
            <a:r>
              <a:rPr lang="en-US" altLang="ko-KR" sz="1600"/>
              <a:t>ARIMA </a:t>
            </a:r>
            <a:r>
              <a:rPr lang="ko-KR" altLang="en-US" sz="1600"/>
              <a:t>모델과 태양광 발전량 예측에 적절한 모델을 이해 할 수 있었습니다</a:t>
            </a:r>
            <a:r>
              <a:rPr lang="en-US" altLang="ko-KR" sz="1600"/>
              <a:t>.</a:t>
            </a:r>
          </a:p>
        </p:txBody>
      </p:sp>
      <p:sp>
        <p:nvSpPr>
          <p:cNvPr id="37" name="TextBox 14">
            <a:extLst>
              <a:ext uri="{FF2B5EF4-FFF2-40B4-BE49-F238E27FC236}">
                <a16:creationId xmlns:a16="http://schemas.microsoft.com/office/drawing/2014/main" id="{E81880CA-BF04-424A-A451-2856136F6B39}"/>
              </a:ext>
            </a:extLst>
          </p:cNvPr>
          <p:cNvSpPr txBox="1"/>
          <p:nvPr/>
        </p:nvSpPr>
        <p:spPr>
          <a:xfrm rot="17453">
            <a:off x="11731879" y="3008924"/>
            <a:ext cx="4452286" cy="938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altLang="ko-KR" sz="1600"/>
              <a:t>Prophet </a:t>
            </a:r>
            <a:r>
              <a:rPr lang="ko-KR" altLang="en-US" sz="1600"/>
              <a:t>분석에 대해 많은 정보가 존재하지 않아 초반에는 어려움을 겪었지만</a:t>
            </a:r>
            <a:r>
              <a:rPr lang="en-US" altLang="ko-KR" sz="1600"/>
              <a:t>, </a:t>
            </a:r>
            <a:r>
              <a:rPr lang="ko-KR" altLang="en-US" sz="1600"/>
              <a:t>여러 시행착오를 통해 시계열 분석에 대해 배워볼 수 있었습니다</a:t>
            </a:r>
            <a:r>
              <a:rPr lang="en-US" altLang="ko-KR" sz="1600"/>
              <a:t>. </a:t>
            </a:r>
          </a:p>
        </p:txBody>
      </p:sp>
      <p:pic>
        <p:nvPicPr>
          <p:cNvPr id="38" name="Picture 4" descr="Teletubbies (@TeletubbiesHQ) | Twitter">
            <a:extLst>
              <a:ext uri="{FF2B5EF4-FFF2-40B4-BE49-F238E27FC236}">
                <a16:creationId xmlns:a16="http://schemas.microsoft.com/office/drawing/2014/main" id="{022B1F4E-73EA-431D-9A8F-6EA7EC1A72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24" b="50000"/>
          <a:stretch/>
        </p:blipFill>
        <p:spPr bwMode="auto">
          <a:xfrm>
            <a:off x="9524508" y="5743860"/>
            <a:ext cx="1911718" cy="190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Teletubbies (@TeletubbiesHQ) | Twitter">
            <a:extLst>
              <a:ext uri="{FF2B5EF4-FFF2-40B4-BE49-F238E27FC236}">
                <a16:creationId xmlns:a16="http://schemas.microsoft.com/office/drawing/2014/main" id="{9EA6FFA5-F202-4811-9B52-74C49D2499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4" t="50315" b="-1"/>
          <a:stretch/>
        </p:blipFill>
        <p:spPr bwMode="auto">
          <a:xfrm>
            <a:off x="9524508" y="2056909"/>
            <a:ext cx="1911718" cy="189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Teletubbies (@TeletubbiesHQ) | Twitter">
            <a:extLst>
              <a:ext uri="{FF2B5EF4-FFF2-40B4-BE49-F238E27FC236}">
                <a16:creationId xmlns:a16="http://schemas.microsoft.com/office/drawing/2014/main" id="{5BB02C7E-BBCA-4D43-B7C7-3EBA269E1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49836"/>
          <a:stretch/>
        </p:blipFill>
        <p:spPr bwMode="auto">
          <a:xfrm>
            <a:off x="1871721" y="1964400"/>
            <a:ext cx="1911226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Teletubbies (@TeletubbiesHQ) | Twitter">
            <a:extLst>
              <a:ext uri="{FF2B5EF4-FFF2-40B4-BE49-F238E27FC236}">
                <a16:creationId xmlns:a16="http://schemas.microsoft.com/office/drawing/2014/main" id="{85360689-2F6A-42FD-BF40-AFA9C3D6DF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3" t="1" r="388" b="50000"/>
          <a:stretch/>
        </p:blipFill>
        <p:spPr bwMode="auto">
          <a:xfrm>
            <a:off x="2010605" y="5739286"/>
            <a:ext cx="1873725" cy="190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6" name="TextBox 6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기획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배경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목표</a:t>
              </a:r>
              <a:endParaRPr lang="en-US" sz="350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763442" y="2262929"/>
            <a:ext cx="3893680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그린뉴딜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수혜로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올해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가장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큰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성장이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ts val="2520"/>
              </a:lnSpc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예상되는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신재생에너지원</a:t>
            </a:r>
            <a:r>
              <a:rPr lang="en-US" sz="20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en-US" sz="2000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27096" y="7752751"/>
            <a:ext cx="3351461" cy="258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4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 TOE </a:t>
            </a:r>
            <a:r>
              <a:rPr 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(Tons of Equivalent </a:t>
            </a:r>
            <a:r>
              <a:rPr lang="en-US" sz="14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): 탄소환산 톤</a:t>
            </a:r>
            <a:endParaRPr lang="en-US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590166" y="2262929"/>
            <a:ext cx="3458834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3"/>
              </a:lnSpc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그린뉴딜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과제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재생에너지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3020</a:t>
            </a:r>
            <a:r>
              <a:rPr lang="en-US" sz="2000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en-US" sz="2000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055558" y="2262929"/>
            <a:ext cx="2943691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2050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탄소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중립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시나리오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pPr algn="ctr">
              <a:lnSpc>
                <a:spcPts val="2703"/>
              </a:lnSpc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최종에너지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수요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변화</a:t>
            </a:r>
            <a:r>
              <a:rPr lang="en-US" sz="2000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1),2)</a:t>
            </a:r>
            <a:endParaRPr lang="en-US" sz="2000" baseline="30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0098568" y="3382482"/>
            <a:ext cx="1180148" cy="26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GW: </a:t>
            </a:r>
            <a:r>
              <a:rPr lang="en-US" sz="1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기가와트</a:t>
            </a:r>
            <a:endParaRPr lang="en-US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바닥글 개체 틀 30">
            <a:extLst>
              <a:ext uri="{FF2B5EF4-FFF2-40B4-BE49-F238E27FC236}">
                <a16:creationId xmlns:a16="http://schemas.microsoft.com/office/drawing/2014/main" id="{FA7EA8BF-DAC2-5A44-936F-16EF7C3B1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4A02CCC1-7AB7-C24E-A396-4C0C923DA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33" name="차트 32">
            <a:extLst>
              <a:ext uri="{FF2B5EF4-FFF2-40B4-BE49-F238E27FC236}">
                <a16:creationId xmlns:a16="http://schemas.microsoft.com/office/drawing/2014/main" id="{6E9B619E-4178-8448-BCF5-80081B9D99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5885567"/>
              </p:ext>
            </p:extLst>
          </p:nvPr>
        </p:nvGraphicFramePr>
        <p:xfrm>
          <a:off x="6781800" y="3634321"/>
          <a:ext cx="4945960" cy="4118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4" name="Group 14">
            <a:extLst>
              <a:ext uri="{FF2B5EF4-FFF2-40B4-BE49-F238E27FC236}">
                <a16:creationId xmlns:a16="http://schemas.microsoft.com/office/drawing/2014/main" id="{76F86DBD-C691-8249-8D96-0F909ED34EE9}"/>
              </a:ext>
            </a:extLst>
          </p:cNvPr>
          <p:cNvGrpSpPr/>
          <p:nvPr/>
        </p:nvGrpSpPr>
        <p:grpSpPr>
          <a:xfrm>
            <a:off x="12713842" y="3211369"/>
            <a:ext cx="4206807" cy="4459495"/>
            <a:chOff x="605122" y="123940"/>
            <a:chExt cx="4884962" cy="5276383"/>
          </a:xfrm>
        </p:grpSpPr>
        <p:sp>
          <p:nvSpPr>
            <p:cNvPr id="40" name="TextBox 20">
              <a:extLst>
                <a:ext uri="{FF2B5EF4-FFF2-40B4-BE49-F238E27FC236}">
                  <a16:creationId xmlns:a16="http://schemas.microsoft.com/office/drawing/2014/main" id="{2C57B392-64E9-A343-970E-F1881295358B}"/>
                </a:ext>
              </a:extLst>
            </p:cNvPr>
            <p:cNvSpPr txBox="1"/>
            <p:nvPr/>
          </p:nvSpPr>
          <p:spPr>
            <a:xfrm>
              <a:off x="2664657" y="123940"/>
              <a:ext cx="496210" cy="501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217" b="1" dirty="0" err="1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기타</a:t>
              </a:r>
              <a:endParaRPr lang="en-US" sz="1217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ts val="1704"/>
                </a:lnSpc>
              </a:pPr>
              <a:r>
                <a:rPr lang="en-US" sz="1217" b="1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0.9%</a:t>
              </a:r>
            </a:p>
          </p:txBody>
        </p:sp>
        <p:grpSp>
          <p:nvGrpSpPr>
            <p:cNvPr id="41" name="Group 21">
              <a:extLst>
                <a:ext uri="{FF2B5EF4-FFF2-40B4-BE49-F238E27FC236}">
                  <a16:creationId xmlns:a16="http://schemas.microsoft.com/office/drawing/2014/main" id="{EBA45F81-CFC5-354C-B090-C514C2B1DC6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5122" y="651879"/>
              <a:ext cx="4884962" cy="4748444"/>
              <a:chOff x="-63244" y="-24669"/>
              <a:chExt cx="2809215" cy="2730707"/>
            </a:xfrm>
          </p:grpSpPr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D2CF12FB-C6CC-B047-8E93-F6374DF6CA87}"/>
                  </a:ext>
                </a:extLst>
              </p:cNvPr>
              <p:cNvSpPr/>
              <p:nvPr/>
            </p:nvSpPr>
            <p:spPr>
              <a:xfrm>
                <a:off x="1377447" y="-24669"/>
                <a:ext cx="1368524" cy="2422364"/>
              </a:xfrm>
              <a:custGeom>
                <a:avLst/>
                <a:gdLst/>
                <a:ahLst/>
                <a:cxnLst/>
                <a:rect l="l" t="t" r="r" b="b"/>
                <a:pathLst>
                  <a:path w="1368524" h="2422364">
                    <a:moveTo>
                      <a:pt x="0" y="0"/>
                    </a:moveTo>
                    <a:cubicBezTo>
                      <a:pt x="596088" y="0"/>
                      <a:pt x="1111961" y="414568"/>
                      <a:pt x="1240242" y="996688"/>
                    </a:cubicBezTo>
                    <a:cubicBezTo>
                      <a:pt x="1368524" y="1578809"/>
                      <a:pt x="1074689" y="2171812"/>
                      <a:pt x="533815" y="2422364"/>
                    </a:cubicBezTo>
                    <a:lnTo>
                      <a:pt x="266907" y="1846182"/>
                    </a:lnTo>
                    <a:cubicBezTo>
                      <a:pt x="537344" y="1720906"/>
                      <a:pt x="684262" y="1424404"/>
                      <a:pt x="620121" y="1133344"/>
                    </a:cubicBezTo>
                    <a:cubicBezTo>
                      <a:pt x="555980" y="842284"/>
                      <a:pt x="298044" y="635000"/>
                      <a:pt x="0" y="63500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73B63CB3-9A3D-DA44-8D69-D34600D7C010}"/>
                  </a:ext>
                </a:extLst>
              </p:cNvPr>
              <p:cNvSpPr/>
              <p:nvPr/>
            </p:nvSpPr>
            <p:spPr>
              <a:xfrm>
                <a:off x="185243" y="1600228"/>
                <a:ext cx="1675499" cy="1105810"/>
              </a:xfrm>
              <a:custGeom>
                <a:avLst/>
                <a:gdLst/>
                <a:ahLst/>
                <a:cxnLst/>
                <a:rect l="l" t="t" r="r" b="b"/>
                <a:pathLst>
                  <a:path w="1675499" h="1105810">
                    <a:moveTo>
                      <a:pt x="1675499" y="794016"/>
                    </a:moveTo>
                    <a:cubicBezTo>
                      <a:pt x="1082121" y="1105810"/>
                      <a:pt x="348590" y="902765"/>
                      <a:pt x="0" y="330228"/>
                    </a:cubicBezTo>
                    <a:lnTo>
                      <a:pt x="542378" y="0"/>
                    </a:lnTo>
                    <a:cubicBezTo>
                      <a:pt x="716673" y="286268"/>
                      <a:pt x="1083439" y="387791"/>
                      <a:pt x="1380128" y="231894"/>
                    </a:cubicBezTo>
                    <a:close/>
                  </a:path>
                </a:pathLst>
              </a:custGeom>
              <a:solidFill>
                <a:srgbClr val="A978F1"/>
              </a:solidFill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FBDABD7C-B7E7-FB49-A529-800D0E8CEB6D}"/>
                  </a:ext>
                </a:extLst>
              </p:cNvPr>
              <p:cNvSpPr/>
              <p:nvPr/>
            </p:nvSpPr>
            <p:spPr>
              <a:xfrm>
                <a:off x="-63244" y="832620"/>
                <a:ext cx="808048" cy="1151226"/>
              </a:xfrm>
              <a:custGeom>
                <a:avLst/>
                <a:gdLst/>
                <a:ahLst/>
                <a:cxnLst/>
                <a:rect l="l" t="t" r="r" b="b"/>
                <a:pathLst>
                  <a:path w="808048" h="1151226">
                    <a:moveTo>
                      <a:pt x="282852" y="1151226"/>
                    </a:moveTo>
                    <a:cubicBezTo>
                      <a:pt x="52831" y="812761"/>
                      <a:pt x="0" y="384194"/>
                      <a:pt x="140936" y="0"/>
                    </a:cubicBezTo>
                    <a:lnTo>
                      <a:pt x="737090" y="218690"/>
                    </a:lnTo>
                    <a:cubicBezTo>
                      <a:pt x="666622" y="410787"/>
                      <a:pt x="693038" y="625070"/>
                      <a:pt x="808048" y="794303"/>
                    </a:cubicBezTo>
                    <a:close/>
                  </a:path>
                </a:pathLst>
              </a:custGeom>
              <a:solidFill>
                <a:srgbClr val="D786E1"/>
              </a:solidFill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23FDFEBD-DAEE-E345-AE6E-9900E9E8C519}"/>
                  </a:ext>
                </a:extLst>
              </p:cNvPr>
              <p:cNvSpPr/>
              <p:nvPr/>
            </p:nvSpPr>
            <p:spPr>
              <a:xfrm>
                <a:off x="57322" y="193628"/>
                <a:ext cx="875660" cy="887751"/>
              </a:xfrm>
              <a:custGeom>
                <a:avLst/>
                <a:gdLst/>
                <a:ahLst/>
                <a:cxnLst/>
                <a:rect l="l" t="t" r="r" b="b"/>
                <a:pathLst>
                  <a:path w="875660" h="887751">
                    <a:moveTo>
                      <a:pt x="0" y="699129"/>
                    </a:moveTo>
                    <a:cubicBezTo>
                      <a:pt x="90196" y="409187"/>
                      <a:pt x="281290" y="161157"/>
                      <a:pt x="538643" y="0"/>
                    </a:cubicBezTo>
                    <a:lnTo>
                      <a:pt x="875660" y="538186"/>
                    </a:lnTo>
                    <a:cubicBezTo>
                      <a:pt x="746984" y="618764"/>
                      <a:pt x="651437" y="742779"/>
                      <a:pt x="606339" y="887751"/>
                    </a:cubicBezTo>
                    <a:close/>
                  </a:path>
                </a:pathLst>
              </a:custGeom>
              <a:solidFill>
                <a:srgbClr val="F29ED6"/>
              </a:solidFill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9AF1BD20-0BFE-0340-AE49-35FE8ED9A687}"/>
                  </a:ext>
                </a:extLst>
              </p:cNvPr>
              <p:cNvSpPr/>
              <p:nvPr/>
            </p:nvSpPr>
            <p:spPr>
              <a:xfrm>
                <a:off x="543011" y="27"/>
                <a:ext cx="722830" cy="749303"/>
              </a:xfrm>
              <a:custGeom>
                <a:avLst/>
                <a:gdLst/>
                <a:ahLst/>
                <a:cxnLst/>
                <a:rect l="l" t="t" r="r" b="b"/>
                <a:pathLst>
                  <a:path w="722830" h="749303">
                    <a:moveTo>
                      <a:pt x="0" y="228634"/>
                    </a:moveTo>
                    <a:cubicBezTo>
                      <a:pt x="210881" y="81412"/>
                      <a:pt x="461491" y="1684"/>
                      <a:pt x="718672" y="0"/>
                    </a:cubicBezTo>
                    <a:lnTo>
                      <a:pt x="722831" y="634987"/>
                    </a:lnTo>
                    <a:cubicBezTo>
                      <a:pt x="594240" y="635829"/>
                      <a:pt x="468935" y="675692"/>
                      <a:pt x="363495" y="749303"/>
                    </a:cubicBezTo>
                    <a:close/>
                  </a:path>
                </a:pathLst>
              </a:custGeom>
              <a:solidFill>
                <a:srgbClr val="FFBBD4"/>
              </a:solidFill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B4D63F38-05C9-E04D-AD7D-0AA11B772C5C}"/>
                  </a:ext>
                </a:extLst>
              </p:cNvPr>
              <p:cNvSpPr/>
              <p:nvPr/>
            </p:nvSpPr>
            <p:spPr>
              <a:xfrm>
                <a:off x="1198221" y="0"/>
                <a:ext cx="71715" cy="636015"/>
              </a:xfrm>
              <a:custGeom>
                <a:avLst/>
                <a:gdLst/>
                <a:ahLst/>
                <a:cxnLst/>
                <a:rect l="l" t="t" r="r" b="b"/>
                <a:pathLst>
                  <a:path w="71715" h="636015">
                    <a:moveTo>
                      <a:pt x="0" y="2030"/>
                    </a:moveTo>
                    <a:cubicBezTo>
                      <a:pt x="23860" y="679"/>
                      <a:pt x="47754" y="2"/>
                      <a:pt x="71652" y="0"/>
                    </a:cubicBezTo>
                    <a:lnTo>
                      <a:pt x="71716" y="635000"/>
                    </a:lnTo>
                    <a:cubicBezTo>
                      <a:pt x="59766" y="635001"/>
                      <a:pt x="47820" y="635340"/>
                      <a:pt x="35890" y="636015"/>
                    </a:cubicBezTo>
                    <a:close/>
                  </a:path>
                </a:pathLst>
              </a:custGeom>
              <a:solidFill>
                <a:srgbClr val="C995BD"/>
              </a:solidFill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771D6FAF-9B97-7D49-ABAE-C229E0B6A8E7}"/>
                  </a:ext>
                </a:extLst>
              </p:cNvPr>
              <p:cNvSpPr/>
              <p:nvPr/>
            </p:nvSpPr>
            <p:spPr>
              <a:xfrm>
                <a:off x="1270000" y="0"/>
                <a:ext cx="127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635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63" y="635000"/>
                    </a:lnTo>
                    <a:cubicBezTo>
                      <a:pt x="42" y="635000"/>
                      <a:pt x="21" y="635000"/>
                      <a:pt x="0" y="635000"/>
                    </a:cubicBezTo>
                    <a:close/>
                  </a:path>
                </a:pathLst>
              </a:custGeom>
              <a:solidFill>
                <a:srgbClr val="8F74A3"/>
              </a:solidFill>
            </p:spPr>
          </p:sp>
        </p:grpSp>
        <p:sp>
          <p:nvSpPr>
            <p:cNvPr id="36" name="TextBox 16">
              <a:extLst>
                <a:ext uri="{FF2B5EF4-FFF2-40B4-BE49-F238E27FC236}">
                  <a16:creationId xmlns:a16="http://schemas.microsoft.com/office/drawing/2014/main" id="{5AB2671F-72B9-504B-9897-3382AD887915}"/>
                </a:ext>
              </a:extLst>
            </p:cNvPr>
            <p:cNvSpPr txBox="1"/>
            <p:nvPr/>
          </p:nvSpPr>
          <p:spPr>
            <a:xfrm>
              <a:off x="2041889" y="4218592"/>
              <a:ext cx="1118978" cy="510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400" b="1" dirty="0" err="1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수소에너지</a:t>
              </a:r>
              <a:endParaRPr lang="en-US" sz="14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ts val="1704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23.2%</a:t>
              </a:r>
            </a:p>
          </p:txBody>
        </p:sp>
        <p:sp>
          <p:nvSpPr>
            <p:cNvPr id="37" name="TextBox 17">
              <a:extLst>
                <a:ext uri="{FF2B5EF4-FFF2-40B4-BE49-F238E27FC236}">
                  <a16:creationId xmlns:a16="http://schemas.microsoft.com/office/drawing/2014/main" id="{56BC1282-6C78-C441-B366-BC53FC158DC4}"/>
                </a:ext>
              </a:extLst>
            </p:cNvPr>
            <p:cNvSpPr txBox="1"/>
            <p:nvPr/>
          </p:nvSpPr>
          <p:spPr>
            <a:xfrm>
              <a:off x="947873" y="2805822"/>
              <a:ext cx="775427" cy="510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400" b="1" dirty="0" err="1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풍력</a:t>
              </a:r>
              <a:endParaRPr lang="en-US" sz="14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ts val="1704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14.3%</a:t>
              </a:r>
            </a:p>
          </p:txBody>
        </p:sp>
        <p:sp>
          <p:nvSpPr>
            <p:cNvPr id="38" name="TextBox 18">
              <a:extLst>
                <a:ext uri="{FF2B5EF4-FFF2-40B4-BE49-F238E27FC236}">
                  <a16:creationId xmlns:a16="http://schemas.microsoft.com/office/drawing/2014/main" id="{94A2B05C-2E48-DC46-BF0A-F3158A06026F}"/>
                </a:ext>
              </a:extLst>
            </p:cNvPr>
            <p:cNvSpPr txBox="1"/>
            <p:nvPr/>
          </p:nvSpPr>
          <p:spPr>
            <a:xfrm>
              <a:off x="1140918" y="1657628"/>
              <a:ext cx="935527" cy="510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400" b="1" dirty="0" err="1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연료전지</a:t>
              </a:r>
              <a:endParaRPr lang="en-US" sz="14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ts val="1704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10.5%</a:t>
              </a:r>
            </a:p>
          </p:txBody>
        </p:sp>
        <p:sp>
          <p:nvSpPr>
            <p:cNvPr id="39" name="TextBox 19">
              <a:extLst>
                <a:ext uri="{FF2B5EF4-FFF2-40B4-BE49-F238E27FC236}">
                  <a16:creationId xmlns:a16="http://schemas.microsoft.com/office/drawing/2014/main" id="{423F9271-7DF6-704B-A780-433630512B33}"/>
                </a:ext>
              </a:extLst>
            </p:cNvPr>
            <p:cNvSpPr txBox="1"/>
            <p:nvPr/>
          </p:nvSpPr>
          <p:spPr>
            <a:xfrm>
              <a:off x="2109935" y="1024430"/>
              <a:ext cx="618729" cy="510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ESS</a:t>
              </a:r>
            </a:p>
            <a:p>
              <a:pPr algn="ctr">
                <a:lnSpc>
                  <a:spcPts val="1704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8.8%</a:t>
              </a:r>
            </a:p>
          </p:txBody>
        </p:sp>
        <p:sp>
          <p:nvSpPr>
            <p:cNvPr id="35" name="TextBox 15">
              <a:extLst>
                <a:ext uri="{FF2B5EF4-FFF2-40B4-BE49-F238E27FC236}">
                  <a16:creationId xmlns:a16="http://schemas.microsoft.com/office/drawing/2014/main" id="{B8BED6CA-226B-DB42-8087-973BDE9B7F80}"/>
                </a:ext>
              </a:extLst>
            </p:cNvPr>
            <p:cNvSpPr txBox="1"/>
            <p:nvPr/>
          </p:nvSpPr>
          <p:spPr>
            <a:xfrm>
              <a:off x="4276084" y="2372615"/>
              <a:ext cx="775427" cy="510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400" b="1" dirty="0" err="1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태양광</a:t>
              </a:r>
              <a:endParaRPr lang="en-US" sz="14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ts val="1704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42.3%</a:t>
              </a: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25745100-66AE-7141-AD06-D02988FD75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794" r="-5"/>
          <a:stretch/>
        </p:blipFill>
        <p:spPr>
          <a:xfrm>
            <a:off x="1327096" y="3543300"/>
            <a:ext cx="4643869" cy="4159609"/>
          </a:xfrm>
          <a:prstGeom prst="rect">
            <a:avLst/>
          </a:prstGeom>
        </p:spPr>
      </p:pic>
      <p:sp>
        <p:nvSpPr>
          <p:cNvPr id="50" name="AutoShape 8">
            <a:extLst>
              <a:ext uri="{FF2B5EF4-FFF2-40B4-BE49-F238E27FC236}">
                <a16:creationId xmlns:a16="http://schemas.microsoft.com/office/drawing/2014/main" id="{B6C9B0FD-5421-4FCB-BEBD-12C57BD966D0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F05097-2C19-4022-8FB0-4D7CCD4F0ED5}"/>
              </a:ext>
            </a:extLst>
          </p:cNvPr>
          <p:cNvSpPr/>
          <p:nvPr/>
        </p:nvSpPr>
        <p:spPr>
          <a:xfrm>
            <a:off x="9372600" y="4795111"/>
            <a:ext cx="1066800" cy="2634389"/>
          </a:xfrm>
          <a:prstGeom prst="rect">
            <a:avLst/>
          </a:prstGeom>
          <a:noFill/>
          <a:ln>
            <a:solidFill>
              <a:srgbClr val="FE3A2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00B58B-71B4-49B3-A5AC-C4B1C24E13AF}"/>
              </a:ext>
            </a:extLst>
          </p:cNvPr>
          <p:cNvSpPr txBox="1"/>
          <p:nvPr/>
        </p:nvSpPr>
        <p:spPr>
          <a:xfrm>
            <a:off x="9570274" y="4619896"/>
            <a:ext cx="65434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/>
              <a:t>42.7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8C2C806-CEDC-489A-839B-DDFC2FB520D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800100"/>
            <a:ext cx="12115800" cy="85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525239BE-D7F5-F045-8B07-C4765CC1D7BC}"/>
              </a:ext>
            </a:extLst>
          </p:cNvPr>
          <p:cNvSpPr/>
          <p:nvPr/>
        </p:nvSpPr>
        <p:spPr>
          <a:xfrm>
            <a:off x="1028700" y="647700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57AB6BF2-2BD3-A446-971B-AD1BCB15A8F5}"/>
              </a:ext>
            </a:extLst>
          </p:cNvPr>
          <p:cNvSpPr txBox="1"/>
          <p:nvPr/>
        </p:nvSpPr>
        <p:spPr>
          <a:xfrm>
            <a:off x="2084746" y="4183123"/>
            <a:ext cx="12974985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000"/>
              </a:lnSpc>
              <a:spcBef>
                <a:spcPct val="0"/>
              </a:spcBef>
            </a:pPr>
            <a:r>
              <a:rPr lang="en-US" sz="15000" b="1" spc="750" dirty="0">
                <a:solidFill>
                  <a:srgbClr val="FF3A21"/>
                </a:solidFill>
                <a:latin typeface="Britannic Bold" panose="020B0903060703020204" pitchFamily="34" charset="0"/>
                <a:ea typeface="IBM Plex Sans KR" panose="020B0503050203000203" pitchFamily="34" charset="-127"/>
              </a:rPr>
              <a:t>Thank you !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1DA9381A-88C6-E64B-A39D-30F707153169}"/>
              </a:ext>
            </a:extLst>
          </p:cNvPr>
          <p:cNvSpPr/>
          <p:nvPr/>
        </p:nvSpPr>
        <p:spPr>
          <a:xfrm>
            <a:off x="1028700" y="9639300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094076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0AFA12E3-4AE8-E347-A4BE-C883EAFE1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30424F8-9A04-8548-8D85-9829A7DB5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17" name="Picture 2" descr="KASI 한국천문연구원">
            <a:extLst>
              <a:ext uri="{FF2B5EF4-FFF2-40B4-BE49-F238E27FC236}">
                <a16:creationId xmlns:a16="http://schemas.microsoft.com/office/drawing/2014/main" id="{21162C34-F0FD-C04C-8943-A76B8CA2A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623" b="7594"/>
          <a:stretch/>
        </p:blipFill>
        <p:spPr bwMode="auto">
          <a:xfrm>
            <a:off x="2503058" y="2914950"/>
            <a:ext cx="770792" cy="67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TOP CEO 132] 신정식 한국남부발전(주) 사장 &amp;lt; 2021 TOP CEO &amp;lt; 기사본문 - CEONEWS - 시이오뉴스">
            <a:extLst>
              <a:ext uri="{FF2B5EF4-FFF2-40B4-BE49-F238E27FC236}">
                <a16:creationId xmlns:a16="http://schemas.microsoft.com/office/drawing/2014/main" id="{0A4275BA-E48E-EA4A-AD2C-B33BBECD9C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6" t="12868" r="15346" b="17371"/>
          <a:stretch/>
        </p:blipFill>
        <p:spPr bwMode="auto">
          <a:xfrm>
            <a:off x="2286000" y="2036134"/>
            <a:ext cx="1204909" cy="69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D918B3A-623A-F845-B786-8ACA0D933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335170"/>
              </p:ext>
            </p:extLst>
          </p:nvPr>
        </p:nvGraphicFramePr>
        <p:xfrm>
          <a:off x="1295400" y="1541805"/>
          <a:ext cx="15697200" cy="2232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7055">
                  <a:extLst>
                    <a:ext uri="{9D8B030D-6E8A-4147-A177-3AD203B41FA5}">
                      <a16:colId xmlns:a16="http://schemas.microsoft.com/office/drawing/2014/main" val="1930236728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1619373322"/>
                    </a:ext>
                  </a:extLst>
                </a:gridCol>
                <a:gridCol w="8703945">
                  <a:extLst>
                    <a:ext uri="{9D8B030D-6E8A-4147-A177-3AD203B41FA5}">
                      <a16:colId xmlns:a16="http://schemas.microsoft.com/office/drawing/2014/main" val="1095822023"/>
                    </a:ext>
                  </a:extLst>
                </a:gridCol>
              </a:tblGrid>
              <a:tr h="440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출처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사용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641759"/>
                  </a:ext>
                </a:extLst>
              </a:tr>
              <a:tr h="77844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태양광 발전량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시간별</a:t>
                      </a:r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태양광 발전량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1327183"/>
                  </a:ext>
                </a:extLst>
              </a:tr>
              <a:tr h="996590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태양의 </a:t>
                      </a:r>
                      <a:r>
                        <a:rPr lang="ko-KR" altLang="en-US" sz="20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남중고도</a:t>
                      </a:r>
                      <a:endParaRPr lang="ko-KR" altLang="en-US" sz="20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년월일</a:t>
                      </a:r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기준 태양의 </a:t>
                      </a:r>
                      <a:r>
                        <a:rPr lang="ko-KR" altLang="en-US" sz="20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남중고도</a:t>
                      </a:r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위치</a:t>
                      </a:r>
                      <a:r>
                        <a:rPr lang="en-US" altLang="ko-KR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(9</a:t>
                      </a:r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</a:t>
                      </a:r>
                      <a:r>
                        <a:rPr lang="en-US" altLang="ko-KR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12, 15</a:t>
                      </a:r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 </a:t>
                      </a:r>
                      <a:r>
                        <a:rPr lang="en-US" altLang="ko-KR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18</a:t>
                      </a:r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 기준</a:t>
                      </a:r>
                      <a:r>
                        <a:rPr lang="en-US" altLang="ko-KR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ko-KR" altLang="en-US" sz="20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458462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1A55E147-0385-9F43-86E9-BEBAC5E5D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496" y="4164430"/>
            <a:ext cx="6019800" cy="445392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BAF11F6-2D91-CB4D-9A7D-2258F3C88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552" y="4288590"/>
            <a:ext cx="4382094" cy="401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2F44131-CD37-9446-8E25-3D7981FF5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9" y="5611121"/>
            <a:ext cx="2930001" cy="59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7E065C5-533F-E843-AD2F-2BAAE4FE0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9" y="4811743"/>
            <a:ext cx="2185123" cy="60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4901D60-E6D1-E742-A2E6-54A3CB0914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331"/>
          <a:stretch/>
        </p:blipFill>
        <p:spPr bwMode="auto">
          <a:xfrm>
            <a:off x="12191999" y="6512963"/>
            <a:ext cx="4114800" cy="188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5">
            <a:extLst>
              <a:ext uri="{FF2B5EF4-FFF2-40B4-BE49-F238E27FC236}">
                <a16:creationId xmlns:a16="http://schemas.microsoft.com/office/drawing/2014/main" id="{8B3DCD08-1723-4963-8D6A-EBD32A36EE03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25" name="TextBox 6">
              <a:extLst>
                <a:ext uri="{FF2B5EF4-FFF2-40B4-BE49-F238E27FC236}">
                  <a16:creationId xmlns:a16="http://schemas.microsoft.com/office/drawing/2014/main" id="{836A95C1-53E6-4BDD-B308-426E1A66D689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6" name="TextBox 7">
              <a:extLst>
                <a:ext uri="{FF2B5EF4-FFF2-40B4-BE49-F238E27FC236}">
                  <a16:creationId xmlns:a16="http://schemas.microsoft.com/office/drawing/2014/main" id="{4BB0C151-BFA3-46AA-9130-7CB89A0BC797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</a:p>
          </p:txBody>
        </p:sp>
      </p:grpSp>
      <p:sp>
        <p:nvSpPr>
          <p:cNvPr id="27" name="AutoShape 8">
            <a:extLst>
              <a:ext uri="{FF2B5EF4-FFF2-40B4-BE49-F238E27FC236}">
                <a16:creationId xmlns:a16="http://schemas.microsoft.com/office/drawing/2014/main" id="{83C5BD69-2328-4C44-924F-B28A281F3447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3990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4"/>
          <p:cNvGrpSpPr/>
          <p:nvPr/>
        </p:nvGrpSpPr>
        <p:grpSpPr>
          <a:xfrm>
            <a:off x="604179" y="211505"/>
            <a:ext cx="11330942" cy="1088231"/>
            <a:chOff x="0" y="-28575"/>
            <a:chExt cx="15107923" cy="1450975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28575"/>
              <a:ext cx="12606799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endParaRPr lang="en-US" sz="3500" dirty="0">
                <a:solidFill>
                  <a:srgbClr val="FF3A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 b="1" dirty="0">
                  <a:solidFill>
                    <a:srgbClr val="FF3A2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Reference</a:t>
              </a:r>
              <a:endParaRPr lang="en-US" sz="3500" b="1" dirty="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2" name="바닥글 개체 틀 31">
            <a:extLst>
              <a:ext uri="{FF2B5EF4-FFF2-40B4-BE49-F238E27FC236}">
                <a16:creationId xmlns:a16="http://schemas.microsoft.com/office/drawing/2014/main" id="{BA11032F-88CA-3446-B371-FC473CB85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8BA67526-D20E-A346-922F-C6D6EA725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E8AE00E-64E6-F541-B387-0A176B21DFAE}"/>
              </a:ext>
            </a:extLst>
          </p:cNvPr>
          <p:cNvSpPr/>
          <p:nvPr/>
        </p:nvSpPr>
        <p:spPr>
          <a:xfrm>
            <a:off x="593293" y="1577139"/>
            <a:ext cx="15492587" cy="8171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손해용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'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탄소중립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'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어쩌나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…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지난달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석탄발전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58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 중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57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 가동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중앙일보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https://news.joins.com/article/24123352, 2021.08.08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탄소중립 사회를 향한 그린뉴딜 첫걸음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환경부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http://me.go.kr/home/web/board/read.do?boardMasterId=1&amp;boardId=1385320&amp;menuId=286, 2020-07-16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2050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탄소중립시나리오 위원회 초안 발표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대한민국 정책브리핑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https://www.korea.kr/news/pressReleaseView.do?newsId=156465045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이건오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[2021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태양광 시장전망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]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그린뉴딜 정책이 태양광 살려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… REC,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계통 등 숙제 남아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솔라투데이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http://m.solartodaymag.com/news/articleView.html?idxno=10494, 2021.01.05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스마트그리드란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?, KEPCO,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https://home.kepco.co.kr/kepco/KO/C/htmlView/KOCDHP00202.do?menuCd=FN05030502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재생에너지 발전량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예측제도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도입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산업통상자원부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http://www.motie.go.kr/motie/ne/presse/press2/bbs/bbsView.do?bbs_seq_n=163324&amp;bbs_cd_n=81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차왕철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(2015),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태양광발전에 영향을 미치는 요소 분석을 통한 연간 발전량 예측에 관한 연구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고해상도 기상기후정보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국립기상과학원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19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 http://www.greenmap.go.kr/kr/main.do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알기쉬운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태양광발전 기초지식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-9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 태양전지모듈의 설치 경사각도 및 방향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태양광전문기업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솔라센타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㈜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19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http://www.solarcenter.co.kr/web/community/page01.php?act=view&amp;encData=aWR4PTE3MyZzdGFydD0wJnNrZXk9JnNzdHI9JmNhdGU9&amp;code=1392782574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한국남부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주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)_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부산복합자재창고 태양광발전실적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공공데이터포털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https://www.data.go.kr/data/15043385/fileData.do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기상청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_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단기예보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조회서비스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공공데이터포털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https://www.data.go.kr/data/15084084/openapi.do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한국천문연구원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_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태양고도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정보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공공데이터포털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https://www.data.go.kr/data/15012692/openapi.do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페이스북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Prophet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예측 </a:t>
            </a: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Proceduer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페이스북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Prophet, R, Python)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논문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MCMC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기반의 모델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(paper review), </a:t>
            </a: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Kaggle&amp;python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17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https://koreapy.tistory.com/574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Prophet, Facebook Open Source,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https://facebook.github.io/prophet/docs/quick_start.html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Facebook Prophet Tutorial: How to Use Time Series Forecasting,  Tessellation LLC,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13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https://tessellationtech.io/facebook-prophet-tutorial-time-series-forecasting/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FaceBook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Prophet for Time Series, </a:t>
            </a: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Sailaja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Karra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13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https://sailajakarra.medium.com/facebook-prophet-for-time-series-cf26be1be274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Time Series forecasting with Prophet, </a:t>
            </a: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Kaggle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14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https://www.kaggle.com/robikscube/time-series-forecasting-with-prophet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Prophet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을 활용한 </a:t>
            </a: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Kaggle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문제 풀어보기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", Better Than,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15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https://today-1.tistory.com/41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김성범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ARIMA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모델 개요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https://youtu.be/ma_L2YRWMHI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LSTM, ACODOM, http://www.incodom.kr/LSTM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ore-KR" altLang="en-US" sz="1500" dirty="0">
              <a:latin typeface="+mn-ea"/>
            </a:endParaRPr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FAAC6D54-6A99-4008-90DE-E49AEC9D167E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998309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4"/>
          <p:cNvGrpSpPr/>
          <p:nvPr/>
        </p:nvGrpSpPr>
        <p:grpSpPr>
          <a:xfrm>
            <a:off x="604179" y="211505"/>
            <a:ext cx="11330942" cy="1088231"/>
            <a:chOff x="0" y="-28575"/>
            <a:chExt cx="15107923" cy="1450975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28575"/>
              <a:ext cx="12606799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endParaRPr lang="en-US" sz="3500" dirty="0">
                <a:solidFill>
                  <a:srgbClr val="FF3A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 b="1" dirty="0">
                  <a:solidFill>
                    <a:srgbClr val="FF3A2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Reference</a:t>
              </a:r>
              <a:endParaRPr lang="en-US" sz="3500" b="1" dirty="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2" name="바닥글 개체 틀 31">
            <a:extLst>
              <a:ext uri="{FF2B5EF4-FFF2-40B4-BE49-F238E27FC236}">
                <a16:creationId xmlns:a16="http://schemas.microsoft.com/office/drawing/2014/main" id="{BA11032F-88CA-3446-B371-FC473CB85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8BA67526-D20E-A346-922F-C6D6EA725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E8AE00E-64E6-F541-B387-0A176B21DFAE}"/>
              </a:ext>
            </a:extLst>
          </p:cNvPr>
          <p:cNvSpPr/>
          <p:nvPr/>
        </p:nvSpPr>
        <p:spPr>
          <a:xfrm>
            <a:off x="593293" y="1577139"/>
            <a:ext cx="15492587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1"/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Long Short-Term Memory (LSTM)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이해하기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개발새발로그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https://dgkim5360.tistory.com/entry/understanding-long-short-term-memory-lstm-kr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1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손혜숙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김석연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장윤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2020,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기상 예보를 활용한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LSTM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기반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24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시간 태양광 발전량 예측 모델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1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정준홍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김동준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심규언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 2021,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기상 정보를 이용한 태양광 발전량 예측 서비스 개발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1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차왕철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2015,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태양광 발전에 영향을 미치는 요소 분석을 통한 연간 발전량 예측 연구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1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신동하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김창복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2018, RNN-LSTM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을 이용한 태양광 발전량 단기 예측 모델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1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이기현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곽경일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외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인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2020,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부하예측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및 태양광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발전예측을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통한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ESS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운영방안 연구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ore-KR" altLang="en-US" sz="1500" dirty="0">
              <a:latin typeface="+mn-ea"/>
            </a:endParaRPr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FAAC6D54-6A99-4008-90DE-E49AEC9D167E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84608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/>
          <p:nvPr/>
        </p:nvSpPr>
        <p:spPr>
          <a:xfrm>
            <a:off x="5260134" y="2157943"/>
            <a:ext cx="2237886" cy="412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41"/>
              </a:lnSpc>
              <a:spcBef>
                <a:spcPct val="0"/>
              </a:spcBef>
            </a:pP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스마트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그리드</a:t>
            </a:r>
            <a:endParaRPr lang="en-US" sz="2400" baseline="30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833406" y="2161756"/>
            <a:ext cx="1908122" cy="412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41"/>
              </a:lnSpc>
              <a:spcBef>
                <a:spcPct val="0"/>
              </a:spcBef>
            </a:pP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기존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전력망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바닥글 개체 틀 13">
            <a:extLst>
              <a:ext uri="{FF2B5EF4-FFF2-40B4-BE49-F238E27FC236}">
                <a16:creationId xmlns:a16="http://schemas.microsoft.com/office/drawing/2014/main" id="{AB4E4EAD-9292-0146-BA77-AC17A8DD9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D0B64DCC-F699-B940-88FC-856DC0BFC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FF4CA5E-9C3E-4A42-96E6-BDDD99A5E6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95"/>
          <a:stretch/>
        </p:blipFill>
        <p:spPr>
          <a:xfrm>
            <a:off x="1300006" y="2643802"/>
            <a:ext cx="6781800" cy="58299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D827B3F-CFE2-9D44-8B29-B7B80BFC70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502"/>
          <a:stretch/>
        </p:blipFill>
        <p:spPr>
          <a:xfrm>
            <a:off x="8980340" y="1679932"/>
            <a:ext cx="7843994" cy="412396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9E26CF9-D713-EF4F-877C-BB42B7A658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126"/>
          <a:stretch/>
        </p:blipFill>
        <p:spPr>
          <a:xfrm>
            <a:off x="9140369" y="5803894"/>
            <a:ext cx="8363011" cy="3365819"/>
          </a:xfrm>
          <a:prstGeom prst="rect">
            <a:avLst/>
          </a:prstGeom>
        </p:spPr>
      </p:pic>
      <p:sp>
        <p:nvSpPr>
          <p:cNvPr id="19" name="AutoShape 18">
            <a:extLst>
              <a:ext uri="{FF2B5EF4-FFF2-40B4-BE49-F238E27FC236}">
                <a16:creationId xmlns:a16="http://schemas.microsoft.com/office/drawing/2014/main" id="{121F882C-1E69-7848-A604-217113A904E5}"/>
              </a:ext>
            </a:extLst>
          </p:cNvPr>
          <p:cNvSpPr/>
          <p:nvPr/>
        </p:nvSpPr>
        <p:spPr>
          <a:xfrm rot="5400000">
            <a:off x="5295813" y="5341707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5">
            <a:extLst>
              <a:ext uri="{FF2B5EF4-FFF2-40B4-BE49-F238E27FC236}">
                <a16:creationId xmlns:a16="http://schemas.microsoft.com/office/drawing/2014/main" id="{67C6851F-C858-4E94-8C3C-494629AC86E4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24" name="TextBox 6">
              <a:extLst>
                <a:ext uri="{FF2B5EF4-FFF2-40B4-BE49-F238E27FC236}">
                  <a16:creationId xmlns:a16="http://schemas.microsoft.com/office/drawing/2014/main" id="{11E96F80-FC52-4965-8907-F1D5A883A1A0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15FF2547-68F6-46DF-80B0-F73FAC222030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기획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배경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목표</a:t>
              </a:r>
              <a:endParaRPr lang="en-US" sz="350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6" name="AutoShape 8">
            <a:extLst>
              <a:ext uri="{FF2B5EF4-FFF2-40B4-BE49-F238E27FC236}">
                <a16:creationId xmlns:a16="http://schemas.microsoft.com/office/drawing/2014/main" id="{0C6C197B-75F3-4386-9815-D65C9239302E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TextBox 1"/>
          <p:cNvSpPr txBox="1"/>
          <p:nvPr/>
        </p:nvSpPr>
        <p:spPr>
          <a:xfrm>
            <a:off x="7157900" y="2235817"/>
            <a:ext cx="309700" cy="256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aseline="30000" dirty="0"/>
              <a:t>5</a:t>
            </a:r>
            <a:r>
              <a:rPr lang="en-US" altLang="ko-KR" sz="1600" baseline="30000" dirty="0" smtClean="0"/>
              <a:t>)</a:t>
            </a:r>
            <a:endParaRPr lang="ko-KR" altLang="en-US" sz="1600" baseline="30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757911" y="3036324"/>
            <a:ext cx="3094732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106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SMP(System Marginal Price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</a:p>
          <a:p>
            <a:pPr algn="r">
              <a:lnSpc>
                <a:spcPts val="2106"/>
              </a:lnSpc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계통한계가격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448428" y="2860551"/>
            <a:ext cx="3809851" cy="139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RPS(Renewable Portfolio Standard</a:t>
            </a:r>
          </a:p>
          <a:p>
            <a:pPr>
              <a:lnSpc>
                <a:spcPts val="216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신재생에너지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공급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의무화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제도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2160"/>
              </a:lnSpc>
            </a:pP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216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REC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(Renewable Energy Certificate)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b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신재생에너지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공급인증서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868C0FC2-DC7F-5F4D-AB7F-31F83BE13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E3FB5A92-F4FE-7843-B5F5-41637289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123B03E-CCA5-EB4E-8742-B236D8819CBC}"/>
              </a:ext>
            </a:extLst>
          </p:cNvPr>
          <p:cNvSpPr/>
          <p:nvPr/>
        </p:nvSpPr>
        <p:spPr>
          <a:xfrm>
            <a:off x="8756417" y="2390553"/>
            <a:ext cx="4473691" cy="2234725"/>
          </a:xfrm>
          <a:prstGeom prst="rect">
            <a:avLst/>
          </a:prstGeom>
          <a:noFill/>
          <a:ln w="28575">
            <a:solidFill>
              <a:srgbClr val="ED7D3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ACB9C7-E0EA-4549-9D74-3B67C987717A}"/>
              </a:ext>
            </a:extLst>
          </p:cNvPr>
          <p:cNvSpPr/>
          <p:nvPr/>
        </p:nvSpPr>
        <p:spPr>
          <a:xfrm>
            <a:off x="4038600" y="2390553"/>
            <a:ext cx="4564888" cy="2234725"/>
          </a:xfrm>
          <a:prstGeom prst="rect">
            <a:avLst/>
          </a:prstGeom>
          <a:noFill/>
          <a:ln w="28575">
            <a:solidFill>
              <a:srgbClr val="ED7D3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15C3524-A301-0641-A869-76D59464A08D}"/>
              </a:ext>
            </a:extLst>
          </p:cNvPr>
          <p:cNvSpPr/>
          <p:nvPr/>
        </p:nvSpPr>
        <p:spPr>
          <a:xfrm>
            <a:off x="7904783" y="2678808"/>
            <a:ext cx="1455674" cy="1253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8175D0-6E4C-344B-823B-755163A86C4D}"/>
              </a:ext>
            </a:extLst>
          </p:cNvPr>
          <p:cNvSpPr txBox="1"/>
          <p:nvPr/>
        </p:nvSpPr>
        <p:spPr>
          <a:xfrm>
            <a:off x="8054101" y="3920504"/>
            <a:ext cx="129394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소규모발전소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2F357C-3A74-6B46-8C36-0DA0EC0DC663}"/>
              </a:ext>
            </a:extLst>
          </p:cNvPr>
          <p:cNvSpPr txBox="1"/>
          <p:nvPr/>
        </p:nvSpPr>
        <p:spPr>
          <a:xfrm>
            <a:off x="9573151" y="6955220"/>
            <a:ext cx="1066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전력거래소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43C6A5A-8AA1-3845-AB59-BB2BF6C21F27}"/>
              </a:ext>
            </a:extLst>
          </p:cNvPr>
          <p:cNvGrpSpPr/>
          <p:nvPr/>
        </p:nvGrpSpPr>
        <p:grpSpPr>
          <a:xfrm>
            <a:off x="9491030" y="5576728"/>
            <a:ext cx="1328638" cy="1382786"/>
            <a:chOff x="3927441" y="4456482"/>
            <a:chExt cx="1219200" cy="1238266"/>
          </a:xfrm>
        </p:grpSpPr>
        <p:pic>
          <p:nvPicPr>
            <p:cNvPr id="52" name="Picture 4" descr="Buildings, center, mal, mall, shopping">
              <a:extLst>
                <a:ext uri="{FF2B5EF4-FFF2-40B4-BE49-F238E27FC236}">
                  <a16:creationId xmlns:a16="http://schemas.microsoft.com/office/drawing/2014/main" id="{FF674D1C-1222-2844-BB69-513F784B1F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7441" y="4475548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DC7FD05D-2BE7-BA42-A82B-9EA0C56EA318}"/>
                </a:ext>
              </a:extLst>
            </p:cNvPr>
            <p:cNvSpPr/>
            <p:nvPr/>
          </p:nvSpPr>
          <p:spPr>
            <a:xfrm>
              <a:off x="4350610" y="4456482"/>
              <a:ext cx="372862" cy="372862"/>
            </a:xfrm>
            <a:prstGeom prst="ellipse">
              <a:avLst/>
            </a:prstGeom>
            <a:solidFill>
              <a:srgbClr val="ED5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54" name="Picture 6" descr="Flash, light, power, storm, charge, energy, lamp">
              <a:extLst>
                <a:ext uri="{FF2B5EF4-FFF2-40B4-BE49-F238E27FC236}">
                  <a16:creationId xmlns:a16="http://schemas.microsoft.com/office/drawing/2014/main" id="{10FD5996-A03E-5E4F-87AF-36164E746B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1643" y="4466032"/>
              <a:ext cx="372845" cy="372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Picture 10" descr="Electric, electricity, energy, power, pylon">
            <a:extLst>
              <a:ext uri="{FF2B5EF4-FFF2-40B4-BE49-F238E27FC236}">
                <a16:creationId xmlns:a16="http://schemas.microsoft.com/office/drawing/2014/main" id="{5CF62CDF-1803-9942-80C7-161F172FA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471" y="2501257"/>
            <a:ext cx="1374491" cy="140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708613F-E616-9240-AC63-59C2C61ACEED}"/>
              </a:ext>
            </a:extLst>
          </p:cNvPr>
          <p:cNvSpPr txBox="1"/>
          <p:nvPr/>
        </p:nvSpPr>
        <p:spPr>
          <a:xfrm>
            <a:off x="4194266" y="3932452"/>
            <a:ext cx="1418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SMP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한국전력 판매가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CA0D5BA-21A4-844D-8300-D2C849615C0E}"/>
              </a:ext>
            </a:extLst>
          </p:cNvPr>
          <p:cNvCxnSpPr>
            <a:cxnSpLocks/>
          </p:cNvCxnSpPr>
          <p:nvPr/>
        </p:nvCxnSpPr>
        <p:spPr>
          <a:xfrm>
            <a:off x="5676308" y="3231302"/>
            <a:ext cx="171040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3C990B1-2F19-A547-BE69-634E2A2512D3}"/>
              </a:ext>
            </a:extLst>
          </p:cNvPr>
          <p:cNvCxnSpPr>
            <a:cxnSpLocks/>
          </p:cNvCxnSpPr>
          <p:nvPr/>
        </p:nvCxnSpPr>
        <p:spPr>
          <a:xfrm flipH="1">
            <a:off x="5676308" y="3559012"/>
            <a:ext cx="171040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0528D0C-1F51-A84E-AC96-A3F94A800D7E}"/>
              </a:ext>
            </a:extLst>
          </p:cNvPr>
          <p:cNvSpPr txBox="1"/>
          <p:nvPr/>
        </p:nvSpPr>
        <p:spPr>
          <a:xfrm>
            <a:off x="5940268" y="2802601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수익 정산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9576D9-385D-BE4E-A5E2-C473B089AAEA}"/>
              </a:ext>
            </a:extLst>
          </p:cNvPr>
          <p:cNvSpPr txBox="1"/>
          <p:nvPr/>
        </p:nvSpPr>
        <p:spPr>
          <a:xfrm>
            <a:off x="5940268" y="3594122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전력 판매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E70364-7441-4A48-9FEF-9EEDA2F69E7E}"/>
              </a:ext>
            </a:extLst>
          </p:cNvPr>
          <p:cNvSpPr txBox="1"/>
          <p:nvPr/>
        </p:nvSpPr>
        <p:spPr>
          <a:xfrm>
            <a:off x="5606915" y="2145698"/>
            <a:ext cx="15256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판매 수익</a:t>
            </a:r>
          </a:p>
        </p:txBody>
      </p:sp>
      <p:pic>
        <p:nvPicPr>
          <p:cNvPr id="30" name="Picture 12" descr="Cooling, factory, illustration, industry, oil, pipe, power">
            <a:extLst>
              <a:ext uri="{FF2B5EF4-FFF2-40B4-BE49-F238E27FC236}">
                <a16:creationId xmlns:a16="http://schemas.microsoft.com/office/drawing/2014/main" id="{3DA00863-6F8F-544A-85FB-B4E10EA1D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9660" y="2523971"/>
            <a:ext cx="1374491" cy="140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D09A815-0E5C-4045-A8E6-F764BC3B4084}"/>
              </a:ext>
            </a:extLst>
          </p:cNvPr>
          <p:cNvSpPr txBox="1"/>
          <p:nvPr/>
        </p:nvSpPr>
        <p:spPr>
          <a:xfrm>
            <a:off x="11679385" y="3920793"/>
            <a:ext cx="1418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REC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생산공급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인증서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BE6CFB6-DBB5-EA4E-AD18-9A03F32CFDF2}"/>
              </a:ext>
            </a:extLst>
          </p:cNvPr>
          <p:cNvCxnSpPr>
            <a:cxnSpLocks/>
          </p:cNvCxnSpPr>
          <p:nvPr/>
        </p:nvCxnSpPr>
        <p:spPr>
          <a:xfrm>
            <a:off x="9840152" y="3231302"/>
            <a:ext cx="171040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8CFFA77-3E46-214A-BB8A-614DF1762DFA}"/>
              </a:ext>
            </a:extLst>
          </p:cNvPr>
          <p:cNvCxnSpPr>
            <a:cxnSpLocks/>
          </p:cNvCxnSpPr>
          <p:nvPr/>
        </p:nvCxnSpPr>
        <p:spPr>
          <a:xfrm flipH="1">
            <a:off x="9840152" y="3559012"/>
            <a:ext cx="171040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F6A39D3-75AB-B548-B38D-9F11ED84D622}"/>
              </a:ext>
            </a:extLst>
          </p:cNvPr>
          <p:cNvSpPr txBox="1"/>
          <p:nvPr/>
        </p:nvSpPr>
        <p:spPr>
          <a:xfrm>
            <a:off x="10104111" y="2802601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전력 판매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7E5180-7283-9242-8AE8-04B0C2686F74}"/>
              </a:ext>
            </a:extLst>
          </p:cNvPr>
          <p:cNvSpPr txBox="1"/>
          <p:nvPr/>
        </p:nvSpPr>
        <p:spPr>
          <a:xfrm>
            <a:off x="10174219" y="3594122"/>
            <a:ext cx="9685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REC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2EBDC7-2EF6-724D-ACD5-DA99E9F977F2}"/>
              </a:ext>
            </a:extLst>
          </p:cNvPr>
          <p:cNvSpPr txBox="1"/>
          <p:nvPr/>
        </p:nvSpPr>
        <p:spPr>
          <a:xfrm>
            <a:off x="9929474" y="2185924"/>
            <a:ext cx="21214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추가 수익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(RPS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2AC188-BCBC-3148-8085-81FAD501D978}"/>
              </a:ext>
            </a:extLst>
          </p:cNvPr>
          <p:cNvSpPr txBox="1"/>
          <p:nvPr/>
        </p:nvSpPr>
        <p:spPr>
          <a:xfrm>
            <a:off x="7820042" y="584761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6A355B-C1EF-BE46-A55B-243358B05EB7}"/>
              </a:ext>
            </a:extLst>
          </p:cNvPr>
          <p:cNvSpPr txBox="1"/>
          <p:nvPr/>
        </p:nvSpPr>
        <p:spPr>
          <a:xfrm>
            <a:off x="7784701" y="6567049"/>
            <a:ext cx="1293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인센티브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97DA35-2FB8-DE4F-B978-65034097DAA4}"/>
              </a:ext>
            </a:extLst>
          </p:cNvPr>
          <p:cNvSpPr txBox="1"/>
          <p:nvPr/>
        </p:nvSpPr>
        <p:spPr>
          <a:xfrm>
            <a:off x="11305453" y="6186173"/>
            <a:ext cx="254428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 dirty="0"/>
              <a:t>안정적인 전력 </a:t>
            </a:r>
            <a:r>
              <a:rPr lang="ko-KR" altLang="en-US"/>
              <a:t>제공을 위한</a:t>
            </a:r>
            <a:endParaRPr lang="en-US" altLang="ko-KR" dirty="0"/>
          </a:p>
          <a:p>
            <a:r>
              <a:rPr lang="ko-KR" altLang="en-US" dirty="0"/>
              <a:t>자료로 활용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5A7DA9C-2214-2545-8AC6-FC3865D99E51}"/>
              </a:ext>
            </a:extLst>
          </p:cNvPr>
          <p:cNvGrpSpPr/>
          <p:nvPr/>
        </p:nvGrpSpPr>
        <p:grpSpPr>
          <a:xfrm>
            <a:off x="5940268" y="5438280"/>
            <a:ext cx="1374491" cy="1408481"/>
            <a:chOff x="3670395" y="4373471"/>
            <a:chExt cx="1219200" cy="121920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725273CD-92F0-8845-8758-9EF67A27AF01}"/>
                </a:ext>
              </a:extLst>
            </p:cNvPr>
            <p:cNvSpPr/>
            <p:nvPr/>
          </p:nvSpPr>
          <p:spPr>
            <a:xfrm>
              <a:off x="3749040" y="4489902"/>
              <a:ext cx="1061910" cy="1061910"/>
            </a:xfrm>
            <a:prstGeom prst="ellipse">
              <a:avLst/>
            </a:prstGeom>
            <a:solidFill>
              <a:srgbClr val="E9F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50" name="Picture 4" descr="Avoid, greeting, handshake, stop">
              <a:extLst>
                <a:ext uri="{FF2B5EF4-FFF2-40B4-BE49-F238E27FC236}">
                  <a16:creationId xmlns:a16="http://schemas.microsoft.com/office/drawing/2014/main" id="{9D3CE5C1-4EE5-074C-907D-439C3EB86D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375" b="89844" l="7813" r="90625">
                          <a14:foregroundMark x1="7813" y1="46875" x2="7813" y2="46875"/>
                          <a14:foregroundMark x1="90625" y1="44531" x2="90625" y2="44531"/>
                          <a14:backgroundMark x1="48438" y1="33594" x2="60156" y2="10156"/>
                          <a14:backgroundMark x1="35156" y1="25000" x2="46094" y2="25000"/>
                          <a14:backgroundMark x1="67188" y1="27344" x2="54688" y2="25000"/>
                          <a14:backgroundMark x1="68750" y1="18750" x2="64063" y2="21875"/>
                          <a14:backgroundMark x1="28906" y1="10156" x2="36719" y2="210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0395" y="4373471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54F5D3D-8502-0B4E-A937-49D2A81AA6D0}"/>
                </a:ext>
              </a:extLst>
            </p:cNvPr>
            <p:cNvSpPr/>
            <p:nvPr/>
          </p:nvSpPr>
          <p:spPr>
            <a:xfrm>
              <a:off x="3749040" y="4489902"/>
              <a:ext cx="1061910" cy="106191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513BB8C-9E98-0545-B19E-863582A16021}"/>
              </a:ext>
            </a:extLst>
          </p:cNvPr>
          <p:cNvSpPr txBox="1"/>
          <p:nvPr/>
        </p:nvSpPr>
        <p:spPr>
          <a:xfrm>
            <a:off x="6023960" y="6864869"/>
            <a:ext cx="1066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중개사업자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F326C0A-6B86-8D49-8CEF-A04AC9D5F6D9}"/>
              </a:ext>
            </a:extLst>
          </p:cNvPr>
          <p:cNvCxnSpPr>
            <a:cxnSpLocks/>
          </p:cNvCxnSpPr>
          <p:nvPr/>
        </p:nvCxnSpPr>
        <p:spPr>
          <a:xfrm flipH="1">
            <a:off x="7409606" y="4454132"/>
            <a:ext cx="741225" cy="106993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8604159-8021-3441-BE74-E208F9C59F85}"/>
              </a:ext>
            </a:extLst>
          </p:cNvPr>
          <p:cNvCxnSpPr>
            <a:cxnSpLocks/>
          </p:cNvCxnSpPr>
          <p:nvPr/>
        </p:nvCxnSpPr>
        <p:spPr>
          <a:xfrm flipV="1">
            <a:off x="7226096" y="4366573"/>
            <a:ext cx="768249" cy="107170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742BBED-4CC2-094D-AB0D-93A55734B178}"/>
              </a:ext>
            </a:extLst>
          </p:cNvPr>
          <p:cNvSpPr txBox="1"/>
          <p:nvPr/>
        </p:nvSpPr>
        <p:spPr>
          <a:xfrm>
            <a:off x="6546255" y="4833501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수익 정산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8E817A-20E1-834E-93D8-74B8043637FF}"/>
              </a:ext>
            </a:extLst>
          </p:cNvPr>
          <p:cNvSpPr txBox="1"/>
          <p:nvPr/>
        </p:nvSpPr>
        <p:spPr>
          <a:xfrm>
            <a:off x="7754895" y="4962250"/>
            <a:ext cx="1421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전력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중개 계약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60C6E0E4-6680-BE4B-AB3D-07A979A685B8}"/>
              </a:ext>
            </a:extLst>
          </p:cNvPr>
          <p:cNvCxnSpPr>
            <a:cxnSpLocks/>
          </p:cNvCxnSpPr>
          <p:nvPr/>
        </p:nvCxnSpPr>
        <p:spPr>
          <a:xfrm>
            <a:off x="7595889" y="6261855"/>
            <a:ext cx="171040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D1DE474-68DC-764D-8CA6-7CAD228A00CE}"/>
              </a:ext>
            </a:extLst>
          </p:cNvPr>
          <p:cNvCxnSpPr>
            <a:cxnSpLocks/>
          </p:cNvCxnSpPr>
          <p:nvPr/>
        </p:nvCxnSpPr>
        <p:spPr>
          <a:xfrm flipH="1">
            <a:off x="7595889" y="6513759"/>
            <a:ext cx="171040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5717236C-4F02-E748-9BC6-38397EB716C5}"/>
              </a:ext>
            </a:extLst>
          </p:cNvPr>
          <p:cNvSpPr/>
          <p:nvPr/>
        </p:nvSpPr>
        <p:spPr>
          <a:xfrm>
            <a:off x="5727837" y="3594122"/>
            <a:ext cx="5349965" cy="5031576"/>
          </a:xfrm>
          <a:prstGeom prst="ellipse">
            <a:avLst/>
          </a:prstGeom>
          <a:noFill/>
          <a:ln w="76200">
            <a:solidFill>
              <a:srgbClr val="FF392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5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5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5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기획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배경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목표</a:t>
              </a:r>
              <a:endParaRPr lang="en-US" sz="350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005335A6-13E4-D14B-95A8-AD3FDB864B4D}"/>
              </a:ext>
            </a:extLst>
          </p:cNvPr>
          <p:cNvSpPr txBox="1"/>
          <p:nvPr/>
        </p:nvSpPr>
        <p:spPr>
          <a:xfrm>
            <a:off x="10458357" y="4824764"/>
            <a:ext cx="211770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 dirty="0"/>
              <a:t>추가 수익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발전량 예측 </a:t>
            </a:r>
            <a:r>
              <a:rPr lang="ko-KR" altLang="en-US" dirty="0" smtClean="0"/>
              <a:t>제도</a:t>
            </a:r>
            <a:r>
              <a:rPr lang="en-US" altLang="ko-KR" baseline="30000" dirty="0"/>
              <a:t>6)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40B0827-4C10-F34E-975A-24FD09839F7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805" y="2675230"/>
            <a:ext cx="1374491" cy="1452294"/>
          </a:xfrm>
          <a:prstGeom prst="rect">
            <a:avLst/>
          </a:prstGeom>
        </p:spPr>
      </p:pic>
      <p:sp>
        <p:nvSpPr>
          <p:cNvPr id="58" name="AutoShape 8">
            <a:extLst>
              <a:ext uri="{FF2B5EF4-FFF2-40B4-BE49-F238E27FC236}">
                <a16:creationId xmlns:a16="http://schemas.microsoft.com/office/drawing/2014/main" id="{CDFB0CA0-5211-4261-94F3-AE433A73632B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794565" y="4707727"/>
            <a:ext cx="8176255" cy="1897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20MW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이상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태양광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및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풍력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발전사업자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등이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재생에너지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하루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미리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예측하여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제출하고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당일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날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오차율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이내로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이행할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정산금을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지급하는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제도</a:t>
            </a:r>
            <a:r>
              <a:rPr lang="en-US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6)</a:t>
            </a:r>
            <a:endParaRPr lang="en-US" baseline="300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8657093A-9CAC-2E48-9B7F-7B52DCF33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2463D25E-4346-1449-AA30-39926D92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2" name="AutoShape 18">
            <a:extLst>
              <a:ext uri="{FF2B5EF4-FFF2-40B4-BE49-F238E27FC236}">
                <a16:creationId xmlns:a16="http://schemas.microsoft.com/office/drawing/2014/main" id="{EBF96E6B-D084-8F4C-85F8-711EE70FCF73}"/>
              </a:ext>
            </a:extLst>
          </p:cNvPr>
          <p:cNvSpPr/>
          <p:nvPr/>
        </p:nvSpPr>
        <p:spPr>
          <a:xfrm rot="5400000">
            <a:off x="5821594" y="5680936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2A25BD-6F10-E34D-B9B1-ACA9A89CCE7A}"/>
              </a:ext>
            </a:extLst>
          </p:cNvPr>
          <p:cNvSpPr/>
          <p:nvPr/>
        </p:nvSpPr>
        <p:spPr>
          <a:xfrm>
            <a:off x="9358745" y="2368920"/>
            <a:ext cx="8253630" cy="6407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2495" lvl="1">
              <a:lnSpc>
                <a:spcPts val="4182"/>
              </a:lnSpc>
            </a:pPr>
            <a:r>
              <a:rPr lang="en-US" altLang="ko-Kore-KR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1. 참여대상 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①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20MW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이상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태양광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및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풍력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발전사업자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또는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b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②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1MW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이하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태양광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풍력을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20MW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이상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모집한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집합전력자원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운영자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소규모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전력중개사업자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>
              <a:lnSpc>
                <a:spcPts val="4182"/>
              </a:lnSpc>
            </a:pP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pPr marL="262495" lvl="1">
              <a:lnSpc>
                <a:spcPts val="4182"/>
              </a:lnSpc>
            </a:pPr>
            <a:r>
              <a:rPr lang="en-US" altLang="ko-Kore-KR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2. 참여조건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참여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사업자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예측능력의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신뢰성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담보를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위해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등록시험</a:t>
            </a:r>
            <a:r>
              <a:rPr lang="en-US" altLang="ko-Kore-KR" dirty="0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통과</a:t>
            </a:r>
            <a:r>
              <a:rPr lang="en-US" altLang="ko-Kore-KR" dirty="0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필요</a:t>
            </a:r>
            <a:endParaRPr lang="en-US" altLang="ko-Kore-KR" dirty="0">
              <a:solidFill>
                <a:srgbClr val="FF392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62495" lvl="1">
              <a:lnSpc>
                <a:spcPts val="4182"/>
              </a:lnSpc>
            </a:pP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등록시험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통과기준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1개월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동안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평균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예측오차율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10%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이하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>
              <a:lnSpc>
                <a:spcPts val="4182"/>
              </a:lnSpc>
            </a:pP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pPr marL="262495" lvl="1">
              <a:lnSpc>
                <a:spcPts val="4182"/>
              </a:lnSpc>
            </a:pPr>
            <a:r>
              <a:rPr lang="en-US" altLang="ko-Kore-KR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3. 정산기준 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예측오차율이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8%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이하인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경우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태양광·풍력</a:t>
            </a:r>
            <a:r>
              <a:rPr lang="en-US" altLang="ko-Kore-KR" dirty="0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발전량에</a:t>
            </a:r>
            <a:r>
              <a:rPr lang="en-US" altLang="ko-Kore-KR" dirty="0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3~4원/kWh </a:t>
            </a:r>
            <a:r>
              <a:rPr lang="en-US" altLang="ko-Kore-KR" dirty="0" err="1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정산금</a:t>
            </a:r>
            <a:r>
              <a:rPr lang="en-US" altLang="ko-Kore-KR" dirty="0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지급</a:t>
            </a:r>
            <a:endParaRPr lang="en-US" altLang="ko-Kore-KR" dirty="0">
              <a:solidFill>
                <a:srgbClr val="FF392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3404"/>
              </a:lnSpc>
            </a:pPr>
            <a:endParaRPr lang="en-US" altLang="ko-Kore-KR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4FFCDD-A28F-CF4E-9C45-E27E3A450391}"/>
              </a:ext>
            </a:extLst>
          </p:cNvPr>
          <p:cNvSpPr/>
          <p:nvPr/>
        </p:nvSpPr>
        <p:spPr>
          <a:xfrm>
            <a:off x="675625" y="3924300"/>
            <a:ext cx="7095212" cy="7591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ore-KR" sz="4400" b="1" dirty="0" err="1">
                <a:solidFill>
                  <a:srgbClr val="FF3A21"/>
                </a:solidFill>
                <a:latin typeface="+mj-ea"/>
                <a:ea typeface="+mj-ea"/>
              </a:rPr>
              <a:t>재생에너지</a:t>
            </a:r>
            <a:r>
              <a:rPr lang="en-US" altLang="ko-Kore-KR" sz="4400" b="1" dirty="0">
                <a:solidFill>
                  <a:srgbClr val="FF3A21"/>
                </a:solidFill>
                <a:latin typeface="+mj-ea"/>
                <a:ea typeface="+mj-ea"/>
              </a:rPr>
              <a:t> </a:t>
            </a:r>
            <a:r>
              <a:rPr lang="en-US" altLang="ko-Kore-KR" sz="4400" b="1" dirty="0" err="1">
                <a:solidFill>
                  <a:srgbClr val="FF3A21"/>
                </a:solidFill>
                <a:latin typeface="+mj-ea"/>
                <a:ea typeface="+mj-ea"/>
              </a:rPr>
              <a:t>발전량</a:t>
            </a:r>
            <a:r>
              <a:rPr lang="en-US" altLang="ko-Kore-KR" sz="4400" b="1" dirty="0">
                <a:solidFill>
                  <a:srgbClr val="FF3A21"/>
                </a:solidFill>
                <a:latin typeface="+mj-ea"/>
                <a:ea typeface="+mj-ea"/>
              </a:rPr>
              <a:t> </a:t>
            </a:r>
            <a:r>
              <a:rPr lang="en-US" altLang="ko-Kore-KR" sz="4400" b="1" dirty="0" err="1">
                <a:solidFill>
                  <a:srgbClr val="FF3A21"/>
                </a:solidFill>
                <a:latin typeface="+mj-ea"/>
                <a:ea typeface="+mj-ea"/>
              </a:rPr>
              <a:t>예측제도란</a:t>
            </a:r>
            <a:r>
              <a:rPr lang="en-US" altLang="ko-Kore-KR" sz="4400" b="1" dirty="0">
                <a:solidFill>
                  <a:srgbClr val="FF3A21"/>
                </a:solidFill>
                <a:latin typeface="+mj-ea"/>
                <a:ea typeface="+mj-ea"/>
              </a:rPr>
              <a:t>?</a:t>
            </a: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BE4BD0E7-19A5-4FF7-B7B3-122B4DAE6016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5E0BF363-0ECA-48FA-A7A6-9ECECB46DB81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BF34F5F7-E642-4A63-BD0D-85CE6F83EA1E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기획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배경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목표</a:t>
              </a:r>
              <a:endParaRPr lang="en-US" sz="350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1E3A19B4-3DDB-4815-A7D8-18EC1C65C697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934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FB1B9AE4-99CD-BC45-865B-5E17DFF637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5661220" y="1833136"/>
            <a:ext cx="6965559" cy="6965559"/>
          </a:xfrm>
          <a:prstGeom prst="rect">
            <a:avLst/>
          </a:prstGeom>
        </p:spPr>
      </p:pic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E765FF37-9804-234E-9A01-A9ABC071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98EE5808-04E6-A74B-9669-A7732DA3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TextBox 10"/>
          <p:cNvSpPr txBox="1"/>
          <p:nvPr/>
        </p:nvSpPr>
        <p:spPr>
          <a:xfrm>
            <a:off x="4648200" y="4110076"/>
            <a:ext cx="8991600" cy="20668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9"/>
              </a:lnSpc>
            </a:pPr>
            <a:r>
              <a:rPr 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태양광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중개사업자에게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필요한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ts val="9599"/>
              </a:lnSpc>
            </a:pPr>
            <a:r>
              <a:rPr lang="en-US" sz="6399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태양광</a:t>
            </a:r>
            <a:r>
              <a:rPr lang="en-US" sz="6399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sz="6399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발전</a:t>
            </a:r>
            <a:r>
              <a:rPr lang="en-US" sz="6399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sz="6399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예측</a:t>
            </a:r>
            <a:r>
              <a:rPr lang="en-US" sz="6399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sz="6399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모델</a:t>
            </a:r>
            <a:r>
              <a:rPr lang="en-US" sz="6399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sz="6399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설계</a:t>
            </a:r>
            <a:endParaRPr lang="en-US" sz="6399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E87C8E20-D853-4C41-9E9D-F5F83FD074F7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5DC2BE97-2327-4492-A5EB-C850172BB3DB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0FAEAAC-C130-44AD-B609-FB44DE81DF85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기획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배경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목표</a:t>
              </a:r>
              <a:endParaRPr lang="en-US" sz="350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0E8DF79F-6F58-4470-9675-F09AA654B6B6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880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7E1DB44-A327-E241-B245-BE50D870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8B03D0A-0F57-D54B-8DFC-DE7451460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2ADBC044-DD6C-4D53-9C21-71EA2C636978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DFDC42AB-C1B3-43AB-8B32-682D08A7D96B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0BA4AE03-9449-4EE4-A3CA-6E4E31C4A1C7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E8E7A7F8-BB6B-44D4-BBEE-278DBAB7AF56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WBS</a:t>
              </a:r>
              <a:endParaRPr lang="en-US" sz="350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E4C778F-A44A-44D1-B874-59DD43329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12" y="1343201"/>
            <a:ext cx="17249507" cy="79912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나눔스퀘어_ac ExtraBold"/>
        <a:ea typeface="나눔스퀘어_ac ExtraBold"/>
        <a:cs typeface=""/>
      </a:majorFont>
      <a:minorFont>
        <a:latin typeface="나눔스퀘어_ac"/>
        <a:ea typeface="나눔스퀘어_a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1751</TotalTime>
  <Words>2935</Words>
  <Application>Microsoft Office PowerPoint</Application>
  <PresentationFormat>사용자 지정</PresentationFormat>
  <Paragraphs>862</Paragraphs>
  <Slides>43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6" baseType="lpstr">
      <vt:lpstr>나눔스퀘어_ac</vt:lpstr>
      <vt:lpstr>Cambria Math</vt:lpstr>
      <vt:lpstr>Arial</vt:lpstr>
      <vt:lpstr>Britannic Bold</vt:lpstr>
      <vt:lpstr>NanumSquareOTF Bold</vt:lpstr>
      <vt:lpstr>IBM Plex Sans KR</vt:lpstr>
      <vt:lpstr>나눔스퀘어_ac Light</vt:lpstr>
      <vt:lpstr>Gungsuh</vt:lpstr>
      <vt:lpstr>맑은 고딕</vt:lpstr>
      <vt:lpstr>나눔스퀘어_ac Bold</vt:lpstr>
      <vt:lpstr>Wingdings</vt:lpstr>
      <vt:lpstr>나눔스퀘어_ac ExtraBold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Solarsido project</dc:title>
  <dc:creator>User</dc:creator>
  <cp:lastModifiedBy>admin</cp:lastModifiedBy>
  <cp:revision>42</cp:revision>
  <dcterms:created xsi:type="dcterms:W3CDTF">2006-08-16T00:00:00Z</dcterms:created>
  <dcterms:modified xsi:type="dcterms:W3CDTF">2021-08-19T09:53:37Z</dcterms:modified>
  <dc:identifier>DAEnQ-0vn80</dc:identifier>
</cp:coreProperties>
</file>